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36"/>
  </p:notesMasterIdLst>
  <p:sldIdLst>
    <p:sldId id="476" r:id="rId4"/>
    <p:sldId id="449" r:id="rId5"/>
    <p:sldId id="450" r:id="rId6"/>
    <p:sldId id="477" r:id="rId7"/>
    <p:sldId id="451" r:id="rId8"/>
    <p:sldId id="263" r:id="rId9"/>
    <p:sldId id="389" r:id="rId10"/>
    <p:sldId id="471" r:id="rId11"/>
    <p:sldId id="459" r:id="rId12"/>
    <p:sldId id="437" r:id="rId13"/>
    <p:sldId id="461" r:id="rId14"/>
    <p:sldId id="366" r:id="rId15"/>
    <p:sldId id="287" r:id="rId16"/>
    <p:sldId id="395" r:id="rId17"/>
    <p:sldId id="478" r:id="rId18"/>
    <p:sldId id="373" r:id="rId19"/>
    <p:sldId id="473" r:id="rId20"/>
    <p:sldId id="434" r:id="rId21"/>
    <p:sldId id="475" r:id="rId22"/>
    <p:sldId id="438" r:id="rId23"/>
    <p:sldId id="439" r:id="rId24"/>
    <p:sldId id="440" r:id="rId25"/>
    <p:sldId id="462" r:id="rId26"/>
    <p:sldId id="441" r:id="rId27"/>
    <p:sldId id="463" r:id="rId28"/>
    <p:sldId id="444" r:id="rId29"/>
    <p:sldId id="445" r:id="rId30"/>
    <p:sldId id="446" r:id="rId31"/>
    <p:sldId id="464" r:id="rId32"/>
    <p:sldId id="465" r:id="rId33"/>
    <p:sldId id="458" r:id="rId34"/>
    <p:sldId id="466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C1"/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 autoAdjust="0"/>
    <p:restoredTop sz="89954" autoAdjust="0"/>
  </p:normalViewPr>
  <p:slideViewPr>
    <p:cSldViewPr showGuides="1">
      <p:cViewPr varScale="1">
        <p:scale>
          <a:sx n="102" d="100"/>
          <a:sy n="102" d="100"/>
        </p:scale>
        <p:origin x="17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B3071-D3EA-6642-9AAF-39AE69847EA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A5054-6E1B-A347-8A4D-58768A72E0E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537E9-53DD-3D4A-8053-2AFFA21790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774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70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70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CB011-E822-CF4D-918A-A72DA1E8546D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7938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46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71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07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684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83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129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8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71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58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01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56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192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72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28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17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99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2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2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6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6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5054-6E1B-A347-8A4D-58768A72E0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68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A9847-7632-6D4E-A4DF-4B553AA619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7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178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tiff"/><Relationship Id="rId5" Type="http://schemas.openxmlformats.org/officeDocument/2006/relationships/image" Target="../media/image16.png"/><Relationship Id="rId10" Type="http://schemas.openxmlformats.org/officeDocument/2006/relationships/image" Target="../media/image21.tiff"/><Relationship Id="rId4" Type="http://schemas.openxmlformats.org/officeDocument/2006/relationships/image" Target="../media/image15.png"/><Relationship Id="rId9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tiff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17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AF4BBC3-45FE-6A35-2442-50BD08F57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EU Law for Algorithm</a:t>
            </a:r>
          </a:p>
          <a:p>
            <a:endParaRPr lang="en-GB" dirty="0"/>
          </a:p>
          <a:p>
            <a:r>
              <a:rPr lang="en-GB" sz="2800" dirty="0"/>
              <a:t>Module:</a:t>
            </a:r>
          </a:p>
          <a:p>
            <a:r>
              <a:rPr lang="en-GB" sz="2800" dirty="0"/>
              <a:t>Labour Law and AI</a:t>
            </a:r>
          </a:p>
        </p:txBody>
      </p:sp>
    </p:spTree>
    <p:extLst>
      <p:ext uri="{BB962C8B-B14F-4D97-AF65-F5344CB8AC3E}">
        <p14:creationId xmlns:p14="http://schemas.microsoft.com/office/powerpoint/2010/main" val="21955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AD00423-0C9E-BF48-A01B-2F78BF1A0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sz="3000" dirty="0"/>
              <a:t>Work-on-demand via </a:t>
            </a:r>
            <a:r>
              <a:rPr lang="it-IT" sz="3000" dirty="0" err="1"/>
              <a:t>app</a:t>
            </a:r>
            <a:endParaRPr lang="it-IT" sz="30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6E228B0-A59A-1F4A-8C1A-4D609F660341}"/>
              </a:ext>
            </a:extLst>
          </p:cNvPr>
          <p:cNvSpPr txBox="1"/>
          <p:nvPr/>
        </p:nvSpPr>
        <p:spPr>
          <a:xfrm>
            <a:off x="5795429" y="4341077"/>
            <a:ext cx="1478576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u="none" dirty="0"/>
              <a:t>Driver / Rider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3099880-53BC-464C-8462-5F3033EAEF5C}"/>
              </a:ext>
            </a:extLst>
          </p:cNvPr>
          <p:cNvSpPr txBox="1"/>
          <p:nvPr/>
        </p:nvSpPr>
        <p:spPr>
          <a:xfrm>
            <a:off x="1187262" y="4351285"/>
            <a:ext cx="1128532" cy="3231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F</a:t>
            </a:r>
            <a:r>
              <a:rPr lang="en-GB" sz="1500" u="none" dirty="0"/>
              <a:t>inal </a:t>
            </a:r>
            <a:r>
              <a:rPr lang="en-GB" sz="1500" dirty="0"/>
              <a:t>U</a:t>
            </a:r>
            <a:r>
              <a:rPr lang="en-GB" sz="1500" u="none" dirty="0"/>
              <a:t>ser</a:t>
            </a:r>
          </a:p>
        </p:txBody>
      </p:sp>
      <p:sp>
        <p:nvSpPr>
          <p:cNvPr id="19" name="Freccia destra 18">
            <a:extLst>
              <a:ext uri="{FF2B5EF4-FFF2-40B4-BE49-F238E27FC236}">
                <a16:creationId xmlns:a16="http://schemas.microsoft.com/office/drawing/2014/main" id="{E05F53AA-9D95-014F-8AC2-ABE1285EB9DA}"/>
              </a:ext>
            </a:extLst>
          </p:cNvPr>
          <p:cNvSpPr/>
          <p:nvPr/>
        </p:nvSpPr>
        <p:spPr bwMode="auto">
          <a:xfrm rot="19806199">
            <a:off x="2778095" y="3416605"/>
            <a:ext cx="362887" cy="38539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DFCDCF3-512D-C24E-B0F1-6BD1DDE71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00" y="3273903"/>
            <a:ext cx="958179" cy="958179"/>
          </a:xfrm>
          <a:prstGeom prst="rect">
            <a:avLst/>
          </a:prstGeom>
        </p:spPr>
      </p:pic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381FD9DF-03C8-7D4B-BAD2-BD5E78E54196}"/>
              </a:ext>
            </a:extLst>
          </p:cNvPr>
          <p:cNvSpPr/>
          <p:nvPr/>
        </p:nvSpPr>
        <p:spPr bwMode="auto">
          <a:xfrm rot="2165476">
            <a:off x="5353852" y="3525877"/>
            <a:ext cx="362887" cy="38539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ccia bidirezionale orizzontale 21">
            <a:extLst>
              <a:ext uri="{FF2B5EF4-FFF2-40B4-BE49-F238E27FC236}">
                <a16:creationId xmlns:a16="http://schemas.microsoft.com/office/drawing/2014/main" id="{1F65F86B-560B-7947-933E-545C9BD817CC}"/>
              </a:ext>
            </a:extLst>
          </p:cNvPr>
          <p:cNvSpPr/>
          <p:nvPr/>
        </p:nvSpPr>
        <p:spPr bwMode="auto">
          <a:xfrm>
            <a:off x="3757937" y="4348004"/>
            <a:ext cx="792088" cy="360040"/>
          </a:xfrm>
          <a:prstGeom prst="leftRight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606F9D-BEFC-5240-8D09-6912AEC78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990" y="3059498"/>
            <a:ext cx="1266816" cy="957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0BBE4D1-FC47-6248-9BBE-07B64B911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075" y="4868512"/>
            <a:ext cx="1874529" cy="5475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02273C-E37F-2E49-B2B5-30A267116F28}"/>
              </a:ext>
            </a:extLst>
          </p:cNvPr>
          <p:cNvSpPr txBox="1"/>
          <p:nvPr/>
        </p:nvSpPr>
        <p:spPr>
          <a:xfrm>
            <a:off x="1654024" y="1846176"/>
            <a:ext cx="234993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1) On-line </a:t>
            </a:r>
            <a:r>
              <a:rPr lang="it-IT" sz="1400" dirty="0" err="1"/>
              <a:t>Platforms</a:t>
            </a:r>
            <a:r>
              <a:rPr lang="it-IT" sz="1400" dirty="0"/>
              <a:t> </a:t>
            </a:r>
            <a:r>
              <a:rPr lang="it-IT" sz="1400" dirty="0" err="1"/>
              <a:t>connect</a:t>
            </a:r>
            <a:r>
              <a:rPr lang="it-IT" sz="1400" dirty="0"/>
              <a:t> Consumers and </a:t>
            </a:r>
            <a:r>
              <a:rPr lang="it-IT" sz="1400" dirty="0" err="1"/>
              <a:t>Workers</a:t>
            </a:r>
            <a:endParaRPr lang="it-IT" sz="1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D2D334-BBD2-3046-9FD3-90348381C731}"/>
              </a:ext>
            </a:extLst>
          </p:cNvPr>
          <p:cNvSpPr txBox="1"/>
          <p:nvPr/>
        </p:nvSpPr>
        <p:spPr>
          <a:xfrm>
            <a:off x="6428837" y="2030911"/>
            <a:ext cx="17816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2) </a:t>
            </a:r>
            <a:r>
              <a:rPr lang="it-IT" sz="1400" dirty="0" err="1"/>
              <a:t>Workers</a:t>
            </a:r>
            <a:r>
              <a:rPr lang="it-IT" sz="1400" dirty="0"/>
              <a:t> decide </a:t>
            </a:r>
            <a:r>
              <a:rPr lang="it-IT" sz="1400" dirty="0" err="1"/>
              <a:t>if</a:t>
            </a:r>
            <a:r>
              <a:rPr lang="it-IT" sz="1400" dirty="0"/>
              <a:t> and </a:t>
            </a:r>
            <a:r>
              <a:rPr lang="it-IT" sz="1400" dirty="0" err="1"/>
              <a:t>when</a:t>
            </a:r>
            <a:r>
              <a:rPr lang="it-IT" sz="1400" dirty="0"/>
              <a:t> to work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EA0D3A4-C5A8-984E-B779-114EBC594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940" y="3460365"/>
            <a:ext cx="751636" cy="7516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FA66B1D-2931-C542-A190-05B35B46E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085" y="3213650"/>
            <a:ext cx="751636" cy="7516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6B8C89F-B8F3-A34D-ABC5-E8793FC52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2646" y="3002427"/>
            <a:ext cx="621433" cy="62143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FBFC03A-6631-844A-9B5F-56BDAA5C42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651" y="2832142"/>
            <a:ext cx="596858" cy="59685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E270E45-4269-8F41-97C2-859822428D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003957" y="2615047"/>
            <a:ext cx="546068" cy="54606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D8C018-BD3E-0C45-96A3-C1515F790FD6}"/>
              </a:ext>
            </a:extLst>
          </p:cNvPr>
          <p:cNvSpPr txBox="1"/>
          <p:nvPr/>
        </p:nvSpPr>
        <p:spPr>
          <a:xfrm>
            <a:off x="7116398" y="4587126"/>
            <a:ext cx="1455531" cy="8771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(formally)</a:t>
            </a:r>
          </a:p>
          <a:p>
            <a:pPr algn="ctr"/>
            <a:r>
              <a:rPr lang="en-GB" dirty="0"/>
              <a:t>Independent Contractors</a:t>
            </a:r>
          </a:p>
        </p:txBody>
      </p:sp>
      <p:sp>
        <p:nvSpPr>
          <p:cNvPr id="9" name="Esplosione 2 8">
            <a:extLst>
              <a:ext uri="{FF2B5EF4-FFF2-40B4-BE49-F238E27FC236}">
                <a16:creationId xmlns:a16="http://schemas.microsoft.com/office/drawing/2014/main" id="{6DD1E565-2911-6A46-B7F0-77AC686AB11F}"/>
              </a:ext>
            </a:extLst>
          </p:cNvPr>
          <p:cNvSpPr/>
          <p:nvPr/>
        </p:nvSpPr>
        <p:spPr>
          <a:xfrm>
            <a:off x="5592131" y="5071648"/>
            <a:ext cx="2089846" cy="147597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8BCF62C-D490-104C-9767-C94ABC745C71}"/>
              </a:ext>
            </a:extLst>
          </p:cNvPr>
          <p:cNvSpPr txBox="1"/>
          <p:nvPr/>
        </p:nvSpPr>
        <p:spPr>
          <a:xfrm>
            <a:off x="6058378" y="5486469"/>
            <a:ext cx="105802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93%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in the EU</a:t>
            </a:r>
          </a:p>
        </p:txBody>
      </p:sp>
    </p:spTree>
    <p:extLst>
      <p:ext uri="{BB962C8B-B14F-4D97-AF65-F5344CB8AC3E}">
        <p14:creationId xmlns:p14="http://schemas.microsoft.com/office/powerpoint/2010/main" val="222658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EB4CD4-F5FF-9145-B18F-89881E88E3CA}"/>
              </a:ext>
            </a:extLst>
          </p:cNvPr>
          <p:cNvSpPr txBox="1"/>
          <p:nvPr/>
        </p:nvSpPr>
        <p:spPr>
          <a:xfrm>
            <a:off x="1968742" y="1685168"/>
            <a:ext cx="2932147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Unilateral determination of fees</a:t>
            </a:r>
          </a:p>
          <a:p>
            <a:pPr marL="285750" indent="-285750">
              <a:buFontTx/>
              <a:buChar char="-"/>
            </a:pPr>
            <a:r>
              <a:rPr lang="en-GB" dirty="0"/>
              <a:t>Imposition of ‘Quality’ standards (appearance, tools, behaviours)</a:t>
            </a:r>
          </a:p>
          <a:p>
            <a:pPr marL="285750" indent="-285750">
              <a:buFontTx/>
              <a:buChar char="-"/>
            </a:pPr>
            <a:r>
              <a:rPr lang="en-GB" dirty="0"/>
              <a:t>Influence over work organization (i.e. working time, work modality), including sanctions (i.e. suspension, deactivation)</a:t>
            </a:r>
          </a:p>
          <a:p>
            <a:pPr marL="285750" indent="-285750">
              <a:buFontTx/>
              <a:buChar char="-"/>
            </a:pPr>
            <a:r>
              <a:rPr lang="en-GB" dirty="0"/>
              <a:t>Supervision by electronic means</a:t>
            </a:r>
          </a:p>
          <a:p>
            <a:pPr marL="285750" indent="-285750">
              <a:buFontTx/>
              <a:buChar char="-"/>
            </a:pPr>
            <a:r>
              <a:rPr lang="en-GB" dirty="0"/>
              <a:t>No direct contacts with clients</a:t>
            </a:r>
          </a:p>
          <a:p>
            <a:pPr marL="285750" indent="-285750">
              <a:buFontTx/>
              <a:buChar char="-"/>
            </a:pPr>
            <a:r>
              <a:rPr lang="en-GB" dirty="0"/>
              <a:t>No replacement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17F440-5583-B045-BD2D-2E15658A1E2F}"/>
              </a:ext>
            </a:extLst>
          </p:cNvPr>
          <p:cNvSpPr txBox="1"/>
          <p:nvPr/>
        </p:nvSpPr>
        <p:spPr>
          <a:xfrm>
            <a:off x="5791887" y="1691419"/>
            <a:ext cx="247612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- Do not organize work</a:t>
            </a:r>
          </a:p>
          <a:p>
            <a:r>
              <a:rPr lang="en-GB" dirty="0"/>
              <a:t>- Just connect workers with end-users</a:t>
            </a:r>
          </a:p>
          <a:p>
            <a:r>
              <a:rPr lang="en-GB" dirty="0"/>
              <a:t>- Manage some operational and administrative details (i.e. payments)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7C6E36-46C5-4B48-8144-6737DCF82D71}"/>
              </a:ext>
            </a:extLst>
          </p:cNvPr>
          <p:cNvSpPr txBox="1"/>
          <p:nvPr/>
        </p:nvSpPr>
        <p:spPr>
          <a:xfrm>
            <a:off x="1080462" y="907829"/>
            <a:ext cx="31683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Vertically integrated platforms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7AC33C-5BAC-8E4F-ABFB-FA309CA0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5639" y="2357638"/>
            <a:ext cx="689268" cy="68926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1D2E202-A199-644F-942C-9E4C79E69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02" y="1863383"/>
            <a:ext cx="689268" cy="689268"/>
          </a:xfrm>
          <a:prstGeom prst="rect">
            <a:avLst/>
          </a:prstGeom>
        </p:spPr>
      </p:pic>
      <p:sp>
        <p:nvSpPr>
          <p:cNvPr id="7" name="Freccia giù 6">
            <a:extLst>
              <a:ext uri="{FF2B5EF4-FFF2-40B4-BE49-F238E27FC236}">
                <a16:creationId xmlns:a16="http://schemas.microsoft.com/office/drawing/2014/main" id="{51B59F43-68FC-F84D-8029-984BC4986983}"/>
              </a:ext>
            </a:extLst>
          </p:cNvPr>
          <p:cNvSpPr/>
          <p:nvPr/>
        </p:nvSpPr>
        <p:spPr>
          <a:xfrm>
            <a:off x="460666" y="3563913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C3EB200-8FAD-FB44-B1F7-6F90728D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6" y="4286219"/>
            <a:ext cx="1266816" cy="9573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B0996B3-FEF4-3E42-A165-FF18A27F2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08" y="4841775"/>
            <a:ext cx="751636" cy="75163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B37D72-7B83-A844-BB5E-A1DB67F6046D}"/>
              </a:ext>
            </a:extLst>
          </p:cNvPr>
          <p:cNvSpPr txBox="1"/>
          <p:nvPr/>
        </p:nvSpPr>
        <p:spPr>
          <a:xfrm>
            <a:off x="167928" y="3287097"/>
            <a:ext cx="12668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CONTROL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54CADE6-0A12-A242-8FF9-6C413F1B708E}"/>
              </a:ext>
            </a:extLst>
          </p:cNvPr>
          <p:cNvSpPr txBox="1"/>
          <p:nvPr/>
        </p:nvSpPr>
        <p:spPr>
          <a:xfrm>
            <a:off x="5436096" y="907829"/>
            <a:ext cx="33123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Non-integrated online platforms</a:t>
            </a:r>
          </a:p>
        </p:txBody>
      </p:sp>
    </p:spTree>
    <p:extLst>
      <p:ext uri="{BB962C8B-B14F-4D97-AF65-F5344CB8AC3E}">
        <p14:creationId xmlns:p14="http://schemas.microsoft.com/office/powerpoint/2010/main" val="406592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25929" y="0"/>
            <a:ext cx="6508377" cy="11430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Classification of Work Relations</a:t>
            </a:r>
          </a:p>
        </p:txBody>
      </p:sp>
      <p:sp>
        <p:nvSpPr>
          <p:cNvPr id="10" name="Ovale 9"/>
          <p:cNvSpPr/>
          <p:nvPr/>
        </p:nvSpPr>
        <p:spPr>
          <a:xfrm>
            <a:off x="1056179" y="1806103"/>
            <a:ext cx="3481541" cy="1982958"/>
          </a:xfrm>
          <a:prstGeom prst="ellipse">
            <a:avLst/>
          </a:prstGeom>
          <a:solidFill>
            <a:schemeClr val="lt1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208018" y="2045124"/>
            <a:ext cx="2451142" cy="1571318"/>
          </a:xfrm>
          <a:prstGeom prst="ellipse">
            <a:avLst/>
          </a:prstGeom>
          <a:solidFill>
            <a:schemeClr val="bg1">
              <a:lumMod val="75000"/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u="none" dirty="0"/>
              <a:t>Self-</a:t>
            </a:r>
            <a:r>
              <a:rPr lang="it-IT" u="none" dirty="0" err="1"/>
              <a:t>Employed</a:t>
            </a:r>
            <a:endParaRPr lang="it-IT" u="none" dirty="0"/>
          </a:p>
          <a:p>
            <a:pPr algn="ctr"/>
            <a:endParaRPr lang="it-IT" sz="1300" dirty="0"/>
          </a:p>
          <a:p>
            <a:pPr algn="ctr"/>
            <a:endParaRPr lang="it-IT" sz="13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6427" y="1759557"/>
            <a:ext cx="12762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u="none" dirty="0"/>
              <a:t>Labour Law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58834" y="1696632"/>
            <a:ext cx="1568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u="none" dirty="0"/>
              <a:t>Civil law or Commercial law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78293" y="2600416"/>
            <a:ext cx="157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none" dirty="0"/>
              <a:t>Employees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66256" y="3709416"/>
            <a:ext cx="2602483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u="none" dirty="0"/>
              <a:t>Full Rights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329458" y="3048241"/>
            <a:ext cx="224875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u="none" dirty="0"/>
              <a:t>No employment rights No collective bargaining (antitrust law applies)</a:t>
            </a:r>
          </a:p>
        </p:txBody>
      </p:sp>
      <p:sp>
        <p:nvSpPr>
          <p:cNvPr id="16" name="Ovale 15"/>
          <p:cNvSpPr/>
          <p:nvPr/>
        </p:nvSpPr>
        <p:spPr>
          <a:xfrm>
            <a:off x="3607344" y="3932140"/>
            <a:ext cx="2007817" cy="779202"/>
          </a:xfrm>
          <a:prstGeom prst="ellipse">
            <a:avLst/>
          </a:prstGeom>
          <a:solidFill>
            <a:schemeClr val="bg1">
              <a:lumMod val="75000"/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u="none" dirty="0"/>
          </a:p>
          <a:p>
            <a:pPr algn="ctr"/>
            <a:r>
              <a:rPr lang="it-IT" sz="1600" u="none" dirty="0" err="1"/>
              <a:t>Enterpreneur</a:t>
            </a:r>
            <a:endParaRPr lang="it-IT" sz="1600" u="none" dirty="0"/>
          </a:p>
          <a:p>
            <a:pPr algn="ctr"/>
            <a:endParaRPr lang="it-IT" sz="1300" dirty="0"/>
          </a:p>
          <a:p>
            <a:pPr algn="ctr"/>
            <a:endParaRPr lang="it-IT" sz="1300" dirty="0"/>
          </a:p>
        </p:txBody>
      </p:sp>
      <p:sp>
        <p:nvSpPr>
          <p:cNvPr id="7" name="Diverso da 6"/>
          <p:cNvSpPr/>
          <p:nvPr/>
        </p:nvSpPr>
        <p:spPr bwMode="auto">
          <a:xfrm>
            <a:off x="5393354" y="3790206"/>
            <a:ext cx="936104" cy="360860"/>
          </a:xfrm>
          <a:prstGeom prst="mathNot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31840" y="4653136"/>
            <a:ext cx="3120172" cy="2923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300" u="none" dirty="0" err="1"/>
              <a:t>Organisation</a:t>
            </a:r>
            <a:r>
              <a:rPr lang="it-IT" sz="1300" u="none" dirty="0"/>
              <a:t> of </a:t>
            </a:r>
            <a:r>
              <a:rPr lang="it-IT" sz="1300" u="none" dirty="0" err="1"/>
              <a:t>assets</a:t>
            </a:r>
            <a:r>
              <a:rPr lang="it-IT" sz="1300" u="none" dirty="0"/>
              <a:t> and </a:t>
            </a:r>
            <a:r>
              <a:rPr lang="it-IT" sz="1300" u="none" dirty="0" err="1"/>
              <a:t>workers</a:t>
            </a:r>
            <a:endParaRPr lang="it-IT" sz="1300" u="none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0A3A9F-789F-2D46-AFA3-2013C27F7EA8}"/>
              </a:ext>
            </a:extLst>
          </p:cNvPr>
          <p:cNvSpPr txBox="1"/>
          <p:nvPr/>
        </p:nvSpPr>
        <p:spPr>
          <a:xfrm>
            <a:off x="4749513" y="2823554"/>
            <a:ext cx="1368152" cy="2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300" dirty="0"/>
              <a:t>Personal work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8A096A4-9055-112B-9307-7C645FD91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114" y="467411"/>
            <a:ext cx="1266816" cy="95739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D0E8B38-DFE3-6D83-B170-042E06AB0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064" y="868278"/>
            <a:ext cx="751636" cy="751636"/>
          </a:xfrm>
          <a:prstGeom prst="rect">
            <a:avLst/>
          </a:prstGeom>
        </p:spPr>
      </p:pic>
      <p:sp>
        <p:nvSpPr>
          <p:cNvPr id="13" name="Freccia giù 12">
            <a:extLst>
              <a:ext uri="{FF2B5EF4-FFF2-40B4-BE49-F238E27FC236}">
                <a16:creationId xmlns:a16="http://schemas.microsoft.com/office/drawing/2014/main" id="{80D659EA-1FE8-38E1-0FE2-CBEE29FBEA9B}"/>
              </a:ext>
            </a:extLst>
          </p:cNvPr>
          <p:cNvSpPr/>
          <p:nvPr/>
        </p:nvSpPr>
        <p:spPr>
          <a:xfrm>
            <a:off x="5399964" y="1634111"/>
            <a:ext cx="288032" cy="676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7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FD2377-6BB7-244F-90C8-A677D5215F8C}"/>
              </a:ext>
            </a:extLst>
          </p:cNvPr>
          <p:cNvSpPr txBox="1"/>
          <p:nvPr/>
        </p:nvSpPr>
        <p:spPr>
          <a:xfrm>
            <a:off x="2724849" y="719105"/>
            <a:ext cx="33843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EMPLOYMENT RELATIONSHIP</a:t>
            </a:r>
          </a:p>
          <a:p>
            <a:pPr algn="ctr"/>
            <a:r>
              <a:rPr lang="en-GB" dirty="0"/>
              <a:t>Trade-Off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F197F4-41FE-D143-9109-175224726939}"/>
              </a:ext>
            </a:extLst>
          </p:cNvPr>
          <p:cNvSpPr txBox="1"/>
          <p:nvPr/>
        </p:nvSpPr>
        <p:spPr>
          <a:xfrm>
            <a:off x="1907704" y="2061140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Subordination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ADE85D-7EE2-0346-A07A-C1D97370426D}"/>
              </a:ext>
            </a:extLst>
          </p:cNvPr>
          <p:cNvSpPr txBox="1"/>
          <p:nvPr/>
        </p:nvSpPr>
        <p:spPr>
          <a:xfrm>
            <a:off x="4968044" y="2061140"/>
            <a:ext cx="1800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Security</a:t>
            </a:r>
          </a:p>
        </p:txBody>
      </p:sp>
      <p:sp>
        <p:nvSpPr>
          <p:cNvPr id="7" name="Freccia bidirezionale orizzontale 6">
            <a:extLst>
              <a:ext uri="{FF2B5EF4-FFF2-40B4-BE49-F238E27FC236}">
                <a16:creationId xmlns:a16="http://schemas.microsoft.com/office/drawing/2014/main" id="{B70E4CAD-852D-8146-ACE2-03BBBAF8774F}"/>
              </a:ext>
            </a:extLst>
          </p:cNvPr>
          <p:cNvSpPr/>
          <p:nvPr/>
        </p:nvSpPr>
        <p:spPr>
          <a:xfrm>
            <a:off x="3923928" y="2059398"/>
            <a:ext cx="792088" cy="3710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AC1F3A-75B1-7540-A3BD-D6B923C3894E}"/>
              </a:ext>
            </a:extLst>
          </p:cNvPr>
          <p:cNvSpPr txBox="1"/>
          <p:nvPr/>
        </p:nvSpPr>
        <p:spPr>
          <a:xfrm>
            <a:off x="1626301" y="2895619"/>
            <a:ext cx="252028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Flexibility, reduction of the costs of transaction and coordination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72298B-24FD-F945-9371-E906538DEC90}"/>
              </a:ext>
            </a:extLst>
          </p:cNvPr>
          <p:cNvSpPr txBox="1"/>
          <p:nvPr/>
        </p:nvSpPr>
        <p:spPr>
          <a:xfrm>
            <a:off x="4716016" y="2852936"/>
            <a:ext cx="352063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Employers bear costs and liabilities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Employment Protection Legislation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Unpredictable contingencies that might affect workers</a:t>
            </a:r>
          </a:p>
          <a:p>
            <a:pPr marL="285750" indent="-285750">
              <a:buFontTx/>
              <a:buChar char="-"/>
            </a:pPr>
            <a:r>
              <a:rPr lang="en-GB" dirty="0"/>
              <a:t>Imposed by Trade Unions and Collective Bargaining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H&amp;S</a:t>
            </a:r>
          </a:p>
          <a:p>
            <a:pPr marL="285750" indent="-285750">
              <a:buFontTx/>
              <a:buChar char="-"/>
            </a:pPr>
            <a:r>
              <a:rPr lang="en-GB" dirty="0"/>
              <a:t>Vicarious and other liabilities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716F4B-F4F5-AA40-B6B2-C8237C376D62}"/>
              </a:ext>
            </a:extLst>
          </p:cNvPr>
          <p:cNvSpPr txBox="1"/>
          <p:nvPr/>
        </p:nvSpPr>
        <p:spPr>
          <a:xfrm>
            <a:off x="4968044" y="1556792"/>
            <a:ext cx="1800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Public welfare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0F55B1-7EF7-D44D-AD05-BC0524C52223}"/>
              </a:ext>
            </a:extLst>
          </p:cNvPr>
          <p:cNvSpPr txBox="1"/>
          <p:nvPr/>
        </p:nvSpPr>
        <p:spPr>
          <a:xfrm>
            <a:off x="6876256" y="949937"/>
            <a:ext cx="205172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- Retirement schemes</a:t>
            </a:r>
          </a:p>
          <a:p>
            <a:r>
              <a:rPr lang="en-GB" sz="1600" dirty="0"/>
              <a:t>- Unemployment and other benefits</a:t>
            </a:r>
          </a:p>
        </p:txBody>
      </p:sp>
    </p:spTree>
    <p:extLst>
      <p:ext uri="{BB962C8B-B14F-4D97-AF65-F5344CB8AC3E}">
        <p14:creationId xmlns:p14="http://schemas.microsoft.com/office/powerpoint/2010/main" val="311566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F9912A3-EAB6-AE4E-9237-2D3F64AAD74B}"/>
              </a:ext>
            </a:extLst>
          </p:cNvPr>
          <p:cNvCxnSpPr/>
          <p:nvPr/>
        </p:nvCxnSpPr>
        <p:spPr>
          <a:xfrm>
            <a:off x="1187624" y="5013176"/>
            <a:ext cx="648072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9044F25-ED63-D347-BF28-732E00F93760}"/>
              </a:ext>
            </a:extLst>
          </p:cNvPr>
          <p:cNvCxnSpPr/>
          <p:nvPr/>
        </p:nvCxnSpPr>
        <p:spPr>
          <a:xfrm>
            <a:off x="1175592" y="1412776"/>
            <a:ext cx="648072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18D1DDEE-F00D-474F-946F-516653A9BD63}"/>
              </a:ext>
            </a:extLst>
          </p:cNvPr>
          <p:cNvSpPr/>
          <p:nvPr/>
        </p:nvSpPr>
        <p:spPr>
          <a:xfrm>
            <a:off x="1735323" y="2399767"/>
            <a:ext cx="864096" cy="25922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55D3A-E571-B146-823B-37D2971EB9EF}"/>
              </a:ext>
            </a:extLst>
          </p:cNvPr>
          <p:cNvSpPr/>
          <p:nvPr/>
        </p:nvSpPr>
        <p:spPr>
          <a:xfrm>
            <a:off x="3008637" y="2840270"/>
            <a:ext cx="864096" cy="2172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D76F9E3-EA7E-AA47-B381-EDC181F87AE3}"/>
              </a:ext>
            </a:extLst>
          </p:cNvPr>
          <p:cNvSpPr/>
          <p:nvPr/>
        </p:nvSpPr>
        <p:spPr>
          <a:xfrm>
            <a:off x="4788026" y="4197843"/>
            <a:ext cx="864095" cy="8153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9F10B53-9434-EB47-A5CE-32C651FD370F}"/>
              </a:ext>
            </a:extLst>
          </p:cNvPr>
          <p:cNvSpPr/>
          <p:nvPr/>
        </p:nvSpPr>
        <p:spPr>
          <a:xfrm>
            <a:off x="6328610" y="4967457"/>
            <a:ext cx="864096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FEB85C-B06A-B94D-A8D1-238BE63B3B7A}"/>
              </a:ext>
            </a:extLst>
          </p:cNvPr>
          <p:cNvSpPr txBox="1"/>
          <p:nvPr/>
        </p:nvSpPr>
        <p:spPr>
          <a:xfrm>
            <a:off x="3990841" y="1636437"/>
            <a:ext cx="4592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Decreasing level of employment protection and employment stability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312DD88-8063-8B4A-BB9F-BCE66660E70E}"/>
              </a:ext>
            </a:extLst>
          </p:cNvPr>
          <p:cNvSpPr txBox="1"/>
          <p:nvPr/>
        </p:nvSpPr>
        <p:spPr>
          <a:xfrm>
            <a:off x="2483768" y="6341696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Decreasing Labour Cost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B9DAA2-E892-E44B-A65D-BDB29CE9CFBC}"/>
              </a:ext>
            </a:extLst>
          </p:cNvPr>
          <p:cNvSpPr txBox="1"/>
          <p:nvPr/>
        </p:nvSpPr>
        <p:spPr>
          <a:xfrm>
            <a:off x="3036463" y="549607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7132705-7F8E-4141-AFEF-86B4F8B84B17}"/>
              </a:ext>
            </a:extLst>
          </p:cNvPr>
          <p:cNvSpPr txBox="1"/>
          <p:nvPr/>
        </p:nvSpPr>
        <p:spPr>
          <a:xfrm>
            <a:off x="1702510" y="55205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+ 10%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28DC25D-141A-B440-A42B-62FF50931ACC}"/>
              </a:ext>
            </a:extLst>
          </p:cNvPr>
          <p:cNvSpPr txBox="1"/>
          <p:nvPr/>
        </p:nvSpPr>
        <p:spPr>
          <a:xfrm>
            <a:off x="4683777" y="5532525"/>
            <a:ext cx="107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- 10/20%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F89562A-5103-934C-9327-3A915648B55A}"/>
              </a:ext>
            </a:extLst>
          </p:cNvPr>
          <p:cNvSpPr txBox="1"/>
          <p:nvPr/>
        </p:nvSpPr>
        <p:spPr>
          <a:xfrm>
            <a:off x="6306286" y="5499855"/>
            <a:ext cx="115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- 20/30%</a:t>
            </a:r>
          </a:p>
        </p:txBody>
      </p:sp>
      <p:sp>
        <p:nvSpPr>
          <p:cNvPr id="20" name="Parentesi graffa chiusa 19">
            <a:extLst>
              <a:ext uri="{FF2B5EF4-FFF2-40B4-BE49-F238E27FC236}">
                <a16:creationId xmlns:a16="http://schemas.microsoft.com/office/drawing/2014/main" id="{D1247916-562C-D448-A616-0165B6A1F012}"/>
              </a:ext>
            </a:extLst>
          </p:cNvPr>
          <p:cNvSpPr/>
          <p:nvPr/>
        </p:nvSpPr>
        <p:spPr>
          <a:xfrm rot="5400000">
            <a:off x="4186414" y="3456987"/>
            <a:ext cx="483140" cy="5184576"/>
          </a:xfrm>
          <a:prstGeom prst="rightBrac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A65A36E-EF80-D949-A5E6-5BDB3DF1BF72}"/>
              </a:ext>
            </a:extLst>
          </p:cNvPr>
          <p:cNvSpPr txBox="1"/>
          <p:nvPr/>
        </p:nvSpPr>
        <p:spPr>
          <a:xfrm>
            <a:off x="1404280" y="5061697"/>
            <a:ext cx="13885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 err="1"/>
              <a:t>Employee</a:t>
            </a:r>
            <a:r>
              <a:rPr lang="it-IT" sz="1200" dirty="0"/>
              <a:t> with </a:t>
            </a:r>
          </a:p>
          <a:p>
            <a:pPr algn="ctr"/>
            <a:r>
              <a:rPr lang="it-IT" sz="1200" dirty="0"/>
              <a:t>special </a:t>
            </a:r>
            <a:r>
              <a:rPr lang="it-IT" sz="1200" dirty="0" err="1"/>
              <a:t>protections</a:t>
            </a:r>
            <a:endParaRPr lang="it-IT" sz="12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198AA90-EC52-4543-BA9A-FA15C9575325}"/>
              </a:ext>
            </a:extLst>
          </p:cNvPr>
          <p:cNvSpPr txBox="1"/>
          <p:nvPr/>
        </p:nvSpPr>
        <p:spPr>
          <a:xfrm>
            <a:off x="2789719" y="5058895"/>
            <a:ext cx="13885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‘Regular’ </a:t>
            </a:r>
            <a:r>
              <a:rPr lang="it-IT" sz="1200" dirty="0" err="1"/>
              <a:t>Employee</a:t>
            </a:r>
            <a:endParaRPr lang="it-IT" sz="1200" dirty="0"/>
          </a:p>
          <a:p>
            <a:pPr algn="ctr"/>
            <a:endParaRPr lang="it-IT" sz="12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31B6B8F-D9DE-534F-BDAF-D2AB173F0AA7}"/>
              </a:ext>
            </a:extLst>
          </p:cNvPr>
          <p:cNvSpPr txBox="1"/>
          <p:nvPr/>
        </p:nvSpPr>
        <p:spPr>
          <a:xfrm>
            <a:off x="4469103" y="5030315"/>
            <a:ext cx="13885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Intermediate </a:t>
            </a:r>
            <a:r>
              <a:rPr lang="it-IT" sz="1200" dirty="0" err="1"/>
              <a:t>Category</a:t>
            </a:r>
            <a:r>
              <a:rPr lang="it-IT" sz="1200" dirty="0"/>
              <a:t> </a:t>
            </a:r>
            <a:r>
              <a:rPr lang="it-IT" sz="1200" dirty="0" err="1"/>
              <a:t>Worker</a:t>
            </a:r>
            <a:endParaRPr lang="it-IT" sz="12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78B8B79-4C38-BF42-9A19-4DDD1C937E8C}"/>
              </a:ext>
            </a:extLst>
          </p:cNvPr>
          <p:cNvSpPr txBox="1"/>
          <p:nvPr/>
        </p:nvSpPr>
        <p:spPr>
          <a:xfrm>
            <a:off x="6145378" y="5024253"/>
            <a:ext cx="1388548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dirty="0" err="1"/>
              <a:t>Indipendent</a:t>
            </a:r>
            <a:r>
              <a:rPr lang="it-IT" sz="1200" dirty="0"/>
              <a:t> </a:t>
            </a:r>
            <a:r>
              <a:rPr lang="it-IT" sz="1200" dirty="0" err="1"/>
              <a:t>Contractor</a:t>
            </a:r>
            <a:endParaRPr lang="it-IT" sz="12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CB8892-B7E1-1545-993B-CF9D57D68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importance of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29516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EB14E2D-B2C8-7F07-49B4-0B0377DC0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2564904"/>
            <a:ext cx="8424862" cy="648071"/>
          </a:xfrm>
        </p:spPr>
        <p:txBody>
          <a:bodyPr/>
          <a:lstStyle/>
          <a:p>
            <a:pPr algn="ctr"/>
            <a:r>
              <a:rPr lang="en-GB" sz="5000" dirty="0"/>
              <a:t>Who is an Employee?</a:t>
            </a:r>
          </a:p>
        </p:txBody>
      </p:sp>
    </p:spTree>
    <p:extLst>
      <p:ext uri="{BB962C8B-B14F-4D97-AF65-F5344CB8AC3E}">
        <p14:creationId xmlns:p14="http://schemas.microsoft.com/office/powerpoint/2010/main" val="399777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C4C45ED3-F575-2B48-98EC-C4557FF50E6D}"/>
              </a:ext>
            </a:extLst>
          </p:cNvPr>
          <p:cNvSpPr txBox="1">
            <a:spLocks/>
          </p:cNvSpPr>
          <p:nvPr/>
        </p:nvSpPr>
        <p:spPr>
          <a:xfrm>
            <a:off x="1403648" y="190743"/>
            <a:ext cx="650837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Control Test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00C5FE-8A9C-F04D-AC44-6089E12F7466}"/>
              </a:ext>
            </a:extLst>
          </p:cNvPr>
          <p:cNvSpPr txBox="1"/>
          <p:nvPr/>
        </p:nvSpPr>
        <p:spPr>
          <a:xfrm>
            <a:off x="395380" y="1333743"/>
            <a:ext cx="292595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«</a:t>
            </a:r>
            <a:r>
              <a:rPr lang="en-GB" sz="1400" i="1" dirty="0"/>
              <a:t>the power of deciding the thing to be done, the means to be employed in doing it, the time when and the place where it shall be done</a:t>
            </a:r>
            <a:r>
              <a:rPr lang="en-GB" sz="1400" dirty="0"/>
              <a:t>» </a:t>
            </a:r>
          </a:p>
          <a:p>
            <a:r>
              <a:rPr lang="en-GB" sz="1400" dirty="0"/>
              <a:t>Ready Mixed Concrete v. Minister for Pensions 1968 (UK)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594473C-84E5-8241-9EFB-8A8F3CC413AE}"/>
              </a:ext>
            </a:extLst>
          </p:cNvPr>
          <p:cNvSpPr txBox="1"/>
          <p:nvPr/>
        </p:nvSpPr>
        <p:spPr>
          <a:xfrm>
            <a:off x="369928" y="811900"/>
            <a:ext cx="29032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Industrial Economy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2BB49B-FAB3-2B4F-9F6F-BD81635810D3}"/>
              </a:ext>
            </a:extLst>
          </p:cNvPr>
          <p:cNvSpPr txBox="1"/>
          <p:nvPr/>
        </p:nvSpPr>
        <p:spPr>
          <a:xfrm>
            <a:off x="4359687" y="1703074"/>
            <a:ext cx="292595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Direction, monitoring and discipline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C7D87F-CD35-4614-7477-1DBD2E63A6BD}"/>
              </a:ext>
            </a:extLst>
          </p:cNvPr>
          <p:cNvSpPr txBox="1"/>
          <p:nvPr/>
        </p:nvSpPr>
        <p:spPr>
          <a:xfrm>
            <a:off x="3131840" y="3704683"/>
            <a:ext cx="30963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Changing models of work and organisation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D76126-257D-CBF2-19F2-1C7C29480C3F}"/>
              </a:ext>
            </a:extLst>
          </p:cNvPr>
          <p:cNvSpPr txBox="1"/>
          <p:nvPr/>
        </p:nvSpPr>
        <p:spPr>
          <a:xfrm>
            <a:off x="369928" y="4445662"/>
            <a:ext cx="5112568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Skilled and specialised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Hierarchy is vanishing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Cooperation and participative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Management by objectives: Employers are more interested in the result of work (rather in the way to achieve 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New technologies are making working-time and place less relevant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11A90F-929D-3219-71EF-85C2B19637D4}"/>
              </a:ext>
            </a:extLst>
          </p:cNvPr>
          <p:cNvSpPr txBox="1"/>
          <p:nvPr/>
        </p:nvSpPr>
        <p:spPr>
          <a:xfrm>
            <a:off x="5759853" y="5796171"/>
            <a:ext cx="14401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Autonomy in subordination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72E92C6E-F8E8-0BE9-E8EE-FB9B27248DC9}"/>
              </a:ext>
            </a:extLst>
          </p:cNvPr>
          <p:cNvSpPr/>
          <p:nvPr/>
        </p:nvSpPr>
        <p:spPr>
          <a:xfrm>
            <a:off x="3563888" y="177281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03E5BE-BF69-E1D4-07F3-3A86092BCB5B}"/>
              </a:ext>
            </a:extLst>
          </p:cNvPr>
          <p:cNvSpPr txBox="1"/>
          <p:nvPr/>
        </p:nvSpPr>
        <p:spPr>
          <a:xfrm>
            <a:off x="345080" y="3397885"/>
            <a:ext cx="29032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Post Industrial Economy</a:t>
            </a:r>
          </a:p>
        </p:txBody>
      </p:sp>
    </p:spTree>
    <p:extLst>
      <p:ext uri="{BB962C8B-B14F-4D97-AF65-F5344CB8AC3E}">
        <p14:creationId xmlns:p14="http://schemas.microsoft.com/office/powerpoint/2010/main" val="23994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54C9B9-C3D9-3B4B-8249-08771DF4171E}"/>
              </a:ext>
            </a:extLst>
          </p:cNvPr>
          <p:cNvSpPr txBox="1"/>
          <p:nvPr/>
        </p:nvSpPr>
        <p:spPr>
          <a:xfrm>
            <a:off x="2315908" y="1742763"/>
            <a:ext cx="38884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Organisational framework unilaterally set up by the Employer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C7989B-B3B4-8B4C-A922-A521024F6E14}"/>
              </a:ext>
            </a:extLst>
          </p:cNvPr>
          <p:cNvSpPr txBox="1"/>
          <p:nvPr/>
        </p:nvSpPr>
        <p:spPr>
          <a:xfrm>
            <a:off x="3419872" y="2795010"/>
            <a:ext cx="172819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Worker</a:t>
            </a:r>
          </a:p>
        </p:txBody>
      </p:sp>
      <p:sp>
        <p:nvSpPr>
          <p:cNvPr id="8" name="Freccia su 7">
            <a:extLst>
              <a:ext uri="{FF2B5EF4-FFF2-40B4-BE49-F238E27FC236}">
                <a16:creationId xmlns:a16="http://schemas.microsoft.com/office/drawing/2014/main" id="{0CA3FA5A-7918-924A-B556-2431F14E38B4}"/>
              </a:ext>
            </a:extLst>
          </p:cNvPr>
          <p:cNvSpPr/>
          <p:nvPr/>
        </p:nvSpPr>
        <p:spPr>
          <a:xfrm>
            <a:off x="4116108" y="2439905"/>
            <a:ext cx="288032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E93AF7-E683-5245-B191-F2E96B58998A}"/>
              </a:ext>
            </a:extLst>
          </p:cNvPr>
          <p:cNvSpPr txBox="1"/>
          <p:nvPr/>
        </p:nvSpPr>
        <p:spPr>
          <a:xfrm>
            <a:off x="423771" y="3529608"/>
            <a:ext cx="4021513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dirty="0"/>
              <a:t>The beneficiary of the work establishes the framework for the execution of the work: </a:t>
            </a:r>
          </a:p>
          <a:p>
            <a:r>
              <a:rPr lang="en-GB" sz="1500" dirty="0"/>
              <a:t>i.e. Working time, place of work, supply of tools and equipment, other organizational behaviours required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7474A7-4262-5341-95C5-C5F7EEAE9EC7}"/>
              </a:ext>
            </a:extLst>
          </p:cNvPr>
          <p:cNvSpPr txBox="1"/>
          <p:nvPr/>
        </p:nvSpPr>
        <p:spPr>
          <a:xfrm>
            <a:off x="1475656" y="5172147"/>
            <a:ext cx="4392488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Misleading in case of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Remote-work arrangements, </a:t>
            </a:r>
            <a:r>
              <a:rPr lang="en-GB" sz="1600" dirty="0" err="1"/>
              <a:t>everytime</a:t>
            </a:r>
            <a:r>
              <a:rPr lang="en-GB" sz="1600" dirty="0"/>
              <a:t> working time and working place are not really relevant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2FBFCE-BB39-EE6F-1C52-BD7F742A410F}"/>
              </a:ext>
            </a:extLst>
          </p:cNvPr>
          <p:cNvSpPr txBox="1"/>
          <p:nvPr/>
        </p:nvSpPr>
        <p:spPr>
          <a:xfrm>
            <a:off x="4116108" y="85757"/>
            <a:ext cx="388843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Control may result from the organization set up by the employer in which the employee is integrated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57B2C3A-9A6B-A78C-1891-A0F668459E85}"/>
              </a:ext>
            </a:extLst>
          </p:cNvPr>
          <p:cNvSpPr txBox="1">
            <a:spLocks/>
          </p:cNvSpPr>
          <p:nvPr/>
        </p:nvSpPr>
        <p:spPr>
          <a:xfrm>
            <a:off x="-1356832" y="110661"/>
            <a:ext cx="650837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Integration test</a:t>
            </a:r>
          </a:p>
        </p:txBody>
      </p:sp>
    </p:spTree>
    <p:extLst>
      <p:ext uri="{BB962C8B-B14F-4D97-AF65-F5344CB8AC3E}">
        <p14:creationId xmlns:p14="http://schemas.microsoft.com/office/powerpoint/2010/main" val="29767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2E35965-00E2-9941-9F8E-0204348C424F}"/>
              </a:ext>
            </a:extLst>
          </p:cNvPr>
          <p:cNvSpPr txBox="1"/>
          <p:nvPr/>
        </p:nvSpPr>
        <p:spPr>
          <a:xfrm>
            <a:off x="1619672" y="1700808"/>
            <a:ext cx="554461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NEGATIVE INDICATORS (participation in someone else business) </a:t>
            </a:r>
          </a:p>
          <a:p>
            <a:r>
              <a:rPr lang="en-GB" dirty="0"/>
              <a:t>An employee: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does not employ anyone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risk of loss (“regular” wage)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tools, equipment or materials (assets)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or little investments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own clientele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115207-967B-A3F8-36EF-A29A5D66318A}"/>
              </a:ext>
            </a:extLst>
          </p:cNvPr>
          <p:cNvSpPr txBox="1">
            <a:spLocks/>
          </p:cNvSpPr>
          <p:nvPr/>
        </p:nvSpPr>
        <p:spPr>
          <a:xfrm>
            <a:off x="-900608" y="188640"/>
            <a:ext cx="650837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Economic Reality test</a:t>
            </a:r>
          </a:p>
        </p:txBody>
      </p:sp>
    </p:spTree>
    <p:extLst>
      <p:ext uri="{BB962C8B-B14F-4D97-AF65-F5344CB8AC3E}">
        <p14:creationId xmlns:p14="http://schemas.microsoft.com/office/powerpoint/2010/main" val="100547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AE863D-305E-2343-B0AC-1AFE45E5CEB9}"/>
              </a:ext>
            </a:extLst>
          </p:cNvPr>
          <p:cNvSpPr txBox="1"/>
          <p:nvPr/>
        </p:nvSpPr>
        <p:spPr>
          <a:xfrm>
            <a:off x="1907704" y="1340768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Work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3304B8-9557-EA4A-9ECF-015C9C2F207A}"/>
              </a:ext>
            </a:extLst>
          </p:cNvPr>
          <p:cNvSpPr txBox="1"/>
          <p:nvPr/>
        </p:nvSpPr>
        <p:spPr>
          <a:xfrm>
            <a:off x="3779912" y="1340768"/>
            <a:ext cx="9361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Pay</a:t>
            </a:r>
          </a:p>
        </p:txBody>
      </p:sp>
      <p:sp>
        <p:nvSpPr>
          <p:cNvPr id="7" name="Freccia bidirezionale orizzontale 6">
            <a:extLst>
              <a:ext uri="{FF2B5EF4-FFF2-40B4-BE49-F238E27FC236}">
                <a16:creationId xmlns:a16="http://schemas.microsoft.com/office/drawing/2014/main" id="{F7B4BC2C-DF2A-9848-AA0E-2C0353E10BDB}"/>
              </a:ext>
            </a:extLst>
          </p:cNvPr>
          <p:cNvSpPr/>
          <p:nvPr/>
        </p:nvSpPr>
        <p:spPr>
          <a:xfrm>
            <a:off x="3311860" y="1433101"/>
            <a:ext cx="360040" cy="1846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3B6382-B594-F44C-B296-BA180FDB17BD}"/>
              </a:ext>
            </a:extLst>
          </p:cNvPr>
          <p:cNvSpPr txBox="1"/>
          <p:nvPr/>
        </p:nvSpPr>
        <p:spPr>
          <a:xfrm>
            <a:off x="1923690" y="1844824"/>
            <a:ext cx="280831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dirty="0"/>
              <a:t>Obligations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Employee: make himself available to render the service under direction (or integrated within a business)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Employer: enable the employee to earn his remuneration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58C444-785D-514B-BB0D-ED1CC2A1A0E6}"/>
              </a:ext>
            </a:extLst>
          </p:cNvPr>
          <p:cNvSpPr txBox="1"/>
          <p:nvPr/>
        </p:nvSpPr>
        <p:spPr>
          <a:xfrm>
            <a:off x="5315176" y="2044878"/>
            <a:ext cx="2353168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Exchange of mutual obligation for future work (indefinite or specified period of time)</a:t>
            </a: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C038F17B-6F11-AF43-A899-D62B8C8CA93C}"/>
              </a:ext>
            </a:extLst>
          </p:cNvPr>
          <p:cNvSpPr/>
          <p:nvPr/>
        </p:nvSpPr>
        <p:spPr>
          <a:xfrm>
            <a:off x="4879573" y="2439471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3AE067D-3E16-9A47-9641-96E2F5773358}"/>
              </a:ext>
            </a:extLst>
          </p:cNvPr>
          <p:cNvSpPr txBox="1"/>
          <p:nvPr/>
        </p:nvSpPr>
        <p:spPr>
          <a:xfrm>
            <a:off x="4315978" y="4607664"/>
            <a:ext cx="336839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Factual continuity </a:t>
            </a:r>
            <a:r>
              <a:rPr lang="en-GB" sz="1400" dirty="0"/>
              <a:t>(mere duration) and the expectation to get work to do is not a distinctive feature of “employees”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145E0C-717C-154D-BAC6-7294DBDC39FB}"/>
              </a:ext>
            </a:extLst>
          </p:cNvPr>
          <p:cNvSpPr txBox="1"/>
          <p:nvPr/>
        </p:nvSpPr>
        <p:spPr>
          <a:xfrm>
            <a:off x="107654" y="2564904"/>
            <a:ext cx="1232862" cy="5539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Casual engagement</a:t>
            </a:r>
          </a:p>
        </p:txBody>
      </p:sp>
      <p:sp>
        <p:nvSpPr>
          <p:cNvPr id="19" name="Diverso da 18">
            <a:extLst>
              <a:ext uri="{FF2B5EF4-FFF2-40B4-BE49-F238E27FC236}">
                <a16:creationId xmlns:a16="http://schemas.microsoft.com/office/drawing/2014/main" id="{D9CF8EB7-5B5F-CB4D-8DD5-3825DDAD5268}"/>
              </a:ext>
            </a:extLst>
          </p:cNvPr>
          <p:cNvSpPr/>
          <p:nvPr/>
        </p:nvSpPr>
        <p:spPr>
          <a:xfrm>
            <a:off x="1419784" y="2665475"/>
            <a:ext cx="503906" cy="391399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Diverso da 22">
            <a:extLst>
              <a:ext uri="{FF2B5EF4-FFF2-40B4-BE49-F238E27FC236}">
                <a16:creationId xmlns:a16="http://schemas.microsoft.com/office/drawing/2014/main" id="{CDEF8853-ACA9-4946-B256-EBD70E933E91}"/>
              </a:ext>
            </a:extLst>
          </p:cNvPr>
          <p:cNvSpPr/>
          <p:nvPr/>
        </p:nvSpPr>
        <p:spPr>
          <a:xfrm>
            <a:off x="3758718" y="4216265"/>
            <a:ext cx="503906" cy="391399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1B99D1E-EAA2-A5E1-1742-AE81D23EF1C4}"/>
              </a:ext>
            </a:extLst>
          </p:cNvPr>
          <p:cNvSpPr txBox="1">
            <a:spLocks/>
          </p:cNvSpPr>
          <p:nvPr/>
        </p:nvSpPr>
        <p:spPr>
          <a:xfrm>
            <a:off x="-252536" y="159094"/>
            <a:ext cx="650837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BD2B0B"/>
                </a:solidFill>
                <a:latin typeface="Century Gothic" panose="020B0502020202020204" pitchFamily="34" charset="0"/>
              </a:rPr>
              <a:t>Mutuality of Obligations test</a:t>
            </a:r>
          </a:p>
        </p:txBody>
      </p:sp>
    </p:spTree>
    <p:extLst>
      <p:ext uri="{BB962C8B-B14F-4D97-AF65-F5344CB8AC3E}">
        <p14:creationId xmlns:p14="http://schemas.microsoft.com/office/powerpoint/2010/main" val="327354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DC60817-B443-0181-8F6F-1C4E4BBF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The impact of AI on Work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81BFF5-35FF-053E-C5BA-754732E3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44" y="1321312"/>
            <a:ext cx="6965950" cy="42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85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FBFE29-8CA6-CF4C-B597-DA8D79CA8014}"/>
              </a:ext>
            </a:extLst>
          </p:cNvPr>
          <p:cNvSpPr txBox="1"/>
          <p:nvPr/>
        </p:nvSpPr>
        <p:spPr>
          <a:xfrm>
            <a:off x="3128454" y="1874083"/>
            <a:ext cx="33843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EMPLOYMENT RELATIONSHIP</a:t>
            </a:r>
          </a:p>
          <a:p>
            <a:pPr algn="ctr"/>
            <a:r>
              <a:rPr lang="en-GB" sz="1600" dirty="0"/>
              <a:t>Trade-Off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B18E9-2EA0-C34E-AC07-F38A57F884A5}"/>
              </a:ext>
            </a:extLst>
          </p:cNvPr>
          <p:cNvSpPr txBox="1"/>
          <p:nvPr/>
        </p:nvSpPr>
        <p:spPr>
          <a:xfrm>
            <a:off x="2408374" y="2788726"/>
            <a:ext cx="1800200" cy="3385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Control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E5AB5E-F717-874D-81E6-E57C1D12C150}"/>
              </a:ext>
            </a:extLst>
          </p:cNvPr>
          <p:cNvSpPr txBox="1"/>
          <p:nvPr/>
        </p:nvSpPr>
        <p:spPr>
          <a:xfrm>
            <a:off x="5468714" y="2788726"/>
            <a:ext cx="1800200" cy="33855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Security</a:t>
            </a:r>
          </a:p>
        </p:txBody>
      </p:sp>
      <p:sp>
        <p:nvSpPr>
          <p:cNvPr id="7" name="Freccia bidirezionale orizzontale 6">
            <a:extLst>
              <a:ext uri="{FF2B5EF4-FFF2-40B4-BE49-F238E27FC236}">
                <a16:creationId xmlns:a16="http://schemas.microsoft.com/office/drawing/2014/main" id="{290AA2C1-76A6-C344-83CF-F188589DBB3E}"/>
              </a:ext>
            </a:extLst>
          </p:cNvPr>
          <p:cNvSpPr/>
          <p:nvPr/>
        </p:nvSpPr>
        <p:spPr>
          <a:xfrm>
            <a:off x="4500350" y="2805869"/>
            <a:ext cx="792088" cy="3710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C0974E-245B-DD45-9616-01DB8D55D775}"/>
              </a:ext>
            </a:extLst>
          </p:cNvPr>
          <p:cNvSpPr txBox="1"/>
          <p:nvPr/>
        </p:nvSpPr>
        <p:spPr>
          <a:xfrm>
            <a:off x="4860032" y="3457148"/>
            <a:ext cx="3520632" cy="21698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dirty="0"/>
              <a:t>Employers bear costs and liabilities</a:t>
            </a:r>
          </a:p>
          <a:p>
            <a:endParaRPr lang="en-GB" sz="1500" dirty="0"/>
          </a:p>
          <a:p>
            <a:pPr marL="285750" indent="-285750">
              <a:buFontTx/>
              <a:buChar char="-"/>
            </a:pPr>
            <a:r>
              <a:rPr lang="en-GB" sz="1500" dirty="0"/>
              <a:t>Employment Protection Legislation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Unpredictable contingencies that might affect workers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Trade Unions and Collective Bargaining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Health and Safety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Vicarious and other liabilities </a:t>
            </a:r>
          </a:p>
          <a:p>
            <a:pPr marL="285750" indent="-285750">
              <a:buFontTx/>
              <a:buChar char="-"/>
            </a:pPr>
            <a:r>
              <a:rPr lang="en-GB" sz="1500" dirty="0"/>
              <a:t>…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847E9D-B584-BD45-A651-FAE03F776BCD}"/>
              </a:ext>
            </a:extLst>
          </p:cNvPr>
          <p:cNvSpPr txBox="1"/>
          <p:nvPr/>
        </p:nvSpPr>
        <p:spPr>
          <a:xfrm>
            <a:off x="188045" y="944845"/>
            <a:ext cx="5544616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(Potentially) SUCCESFULL BUSINESS MODEL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31F5D4-BDC7-F54E-9C81-81E3DB9A2AFE}"/>
              </a:ext>
            </a:extLst>
          </p:cNvPr>
          <p:cNvSpPr txBox="1"/>
          <p:nvPr/>
        </p:nvSpPr>
        <p:spPr>
          <a:xfrm>
            <a:off x="3128455" y="1974267"/>
            <a:ext cx="3384375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Gig-Work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3A3929A-70F9-1C43-B72C-25D0E12ADAA9}"/>
              </a:ext>
            </a:extLst>
          </p:cNvPr>
          <p:cNvSpPr txBox="1"/>
          <p:nvPr/>
        </p:nvSpPr>
        <p:spPr>
          <a:xfrm>
            <a:off x="546927" y="3641208"/>
            <a:ext cx="2055646" cy="12464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500" dirty="0"/>
              <a:t>Work performance:</a:t>
            </a:r>
          </a:p>
          <a:p>
            <a:r>
              <a:rPr lang="en-GB" sz="1500" dirty="0"/>
              <a:t>routes, quality standards, timing, equipment specifications, sanctions</a:t>
            </a:r>
          </a:p>
        </p:txBody>
      </p:sp>
      <p:sp>
        <p:nvSpPr>
          <p:cNvPr id="16" name="Esplosione 2 15">
            <a:extLst>
              <a:ext uri="{FF2B5EF4-FFF2-40B4-BE49-F238E27FC236}">
                <a16:creationId xmlns:a16="http://schemas.microsoft.com/office/drawing/2014/main" id="{A5CBDDDE-F72B-204D-A362-99164A21E94E}"/>
              </a:ext>
            </a:extLst>
          </p:cNvPr>
          <p:cNvSpPr/>
          <p:nvPr/>
        </p:nvSpPr>
        <p:spPr>
          <a:xfrm>
            <a:off x="1819566" y="2276975"/>
            <a:ext cx="2952328" cy="1297594"/>
          </a:xfrm>
          <a:prstGeom prst="irregularSeal2">
            <a:avLst/>
          </a:prstGeom>
          <a:solidFill>
            <a:schemeClr val="accent6">
              <a:lumMod val="75000"/>
              <a:alpha val="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er 16">
            <a:extLst>
              <a:ext uri="{FF2B5EF4-FFF2-40B4-BE49-F238E27FC236}">
                <a16:creationId xmlns:a16="http://schemas.microsoft.com/office/drawing/2014/main" id="{E074E34E-CC4A-6643-AEAE-513930E97A2B}"/>
              </a:ext>
            </a:extLst>
          </p:cNvPr>
          <p:cNvSpPr/>
          <p:nvPr/>
        </p:nvSpPr>
        <p:spPr>
          <a:xfrm>
            <a:off x="5756746" y="2715518"/>
            <a:ext cx="1224136" cy="51392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er 17">
            <a:extLst>
              <a:ext uri="{FF2B5EF4-FFF2-40B4-BE49-F238E27FC236}">
                <a16:creationId xmlns:a16="http://schemas.microsoft.com/office/drawing/2014/main" id="{B1D32D76-6441-5044-A988-78EB646A1586}"/>
              </a:ext>
            </a:extLst>
          </p:cNvPr>
          <p:cNvSpPr/>
          <p:nvPr/>
        </p:nvSpPr>
        <p:spPr>
          <a:xfrm>
            <a:off x="4964658" y="3782804"/>
            <a:ext cx="3096344" cy="151851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egnaposto testo 1">
            <a:extLst>
              <a:ext uri="{FF2B5EF4-FFF2-40B4-BE49-F238E27FC236}">
                <a16:creationId xmlns:a16="http://schemas.microsoft.com/office/drawing/2014/main" id="{137C332B-DD07-4646-8DDC-0476702434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49319"/>
            <a:ext cx="8424862" cy="648071"/>
          </a:xfrm>
        </p:spPr>
        <p:txBody>
          <a:bodyPr/>
          <a:lstStyle/>
          <a:p>
            <a:pPr algn="ctr"/>
            <a:r>
              <a:rPr lang="it-IT" sz="3000" dirty="0" err="1"/>
              <a:t>Pros</a:t>
            </a:r>
            <a:r>
              <a:rPr lang="it-IT" sz="3000" dirty="0"/>
              <a:t> and Cons of Platform Work</a:t>
            </a: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87E8D368-4AC5-7541-B962-D8A2B88E6FAD}"/>
              </a:ext>
            </a:extLst>
          </p:cNvPr>
          <p:cNvSpPr/>
          <p:nvPr/>
        </p:nvSpPr>
        <p:spPr>
          <a:xfrm rot="3159765">
            <a:off x="1454433" y="3110437"/>
            <a:ext cx="504056" cy="42357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6A41A0-2BBB-6A43-8CDC-3836873C4A48}"/>
              </a:ext>
            </a:extLst>
          </p:cNvPr>
          <p:cNvSpPr txBox="1"/>
          <p:nvPr/>
        </p:nvSpPr>
        <p:spPr>
          <a:xfrm>
            <a:off x="3192515" y="4100665"/>
            <a:ext cx="1292758" cy="784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Supervision entailed by rating systems</a:t>
            </a:r>
          </a:p>
        </p:txBody>
      </p:sp>
      <p:sp>
        <p:nvSpPr>
          <p:cNvPr id="19" name="Freccia giù 18">
            <a:extLst>
              <a:ext uri="{FF2B5EF4-FFF2-40B4-BE49-F238E27FC236}">
                <a16:creationId xmlns:a16="http://schemas.microsoft.com/office/drawing/2014/main" id="{7168E56E-8AA8-7B4F-AA92-A88C87BD1E03}"/>
              </a:ext>
            </a:extLst>
          </p:cNvPr>
          <p:cNvSpPr/>
          <p:nvPr/>
        </p:nvSpPr>
        <p:spPr>
          <a:xfrm rot="21244634">
            <a:off x="3314329" y="3518933"/>
            <a:ext cx="504056" cy="42357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37BFBB-D12B-4DCC-6E64-66197F0A7CC8}"/>
              </a:ext>
            </a:extLst>
          </p:cNvPr>
          <p:cNvSpPr txBox="1"/>
          <p:nvPr/>
        </p:nvSpPr>
        <p:spPr>
          <a:xfrm>
            <a:off x="5076056" y="1520015"/>
            <a:ext cx="1800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Public welfare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B4CF8C-F565-0FE7-C39D-D6D1EC189C6C}"/>
              </a:ext>
            </a:extLst>
          </p:cNvPr>
          <p:cNvSpPr txBox="1"/>
          <p:nvPr/>
        </p:nvSpPr>
        <p:spPr>
          <a:xfrm>
            <a:off x="6876256" y="949937"/>
            <a:ext cx="205172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- Retirement schemes</a:t>
            </a:r>
          </a:p>
          <a:p>
            <a:r>
              <a:rPr lang="en-GB" sz="1600" dirty="0"/>
              <a:t>- Unemployment and other benefits</a:t>
            </a:r>
          </a:p>
        </p:txBody>
      </p:sp>
      <p:sp>
        <p:nvSpPr>
          <p:cNvPr id="15" name="Per 14">
            <a:extLst>
              <a:ext uri="{FF2B5EF4-FFF2-40B4-BE49-F238E27FC236}">
                <a16:creationId xmlns:a16="http://schemas.microsoft.com/office/drawing/2014/main" id="{2436AAEF-DA9A-B2BE-C4B7-65E042201DE9}"/>
              </a:ext>
            </a:extLst>
          </p:cNvPr>
          <p:cNvSpPr/>
          <p:nvPr/>
        </p:nvSpPr>
        <p:spPr>
          <a:xfrm>
            <a:off x="6147470" y="1318046"/>
            <a:ext cx="1224136" cy="51392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" grpId="0" animBg="1"/>
      <p:bldP spid="3" grpId="0" animBg="1"/>
      <p:bldP spid="19" grpId="0" animBg="1"/>
      <p:bldP spid="19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F9912A3-EAB6-AE4E-9237-2D3F64AAD74B}"/>
              </a:ext>
            </a:extLst>
          </p:cNvPr>
          <p:cNvCxnSpPr/>
          <p:nvPr/>
        </p:nvCxnSpPr>
        <p:spPr>
          <a:xfrm>
            <a:off x="1179745" y="4193860"/>
            <a:ext cx="648072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9044F25-ED63-D347-BF28-732E00F93760}"/>
              </a:ext>
            </a:extLst>
          </p:cNvPr>
          <p:cNvCxnSpPr/>
          <p:nvPr/>
        </p:nvCxnSpPr>
        <p:spPr>
          <a:xfrm>
            <a:off x="1167713" y="593460"/>
            <a:ext cx="6480720" cy="16561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18D1DDEE-F00D-474F-946F-516653A9BD63}"/>
              </a:ext>
            </a:extLst>
          </p:cNvPr>
          <p:cNvSpPr/>
          <p:nvPr/>
        </p:nvSpPr>
        <p:spPr>
          <a:xfrm>
            <a:off x="1727444" y="1580451"/>
            <a:ext cx="864096" cy="25922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55D3A-E571-B146-823B-37D2971EB9EF}"/>
              </a:ext>
            </a:extLst>
          </p:cNvPr>
          <p:cNvSpPr/>
          <p:nvPr/>
        </p:nvSpPr>
        <p:spPr>
          <a:xfrm>
            <a:off x="3000758" y="2020954"/>
            <a:ext cx="864096" cy="21729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D76F9E3-EA7E-AA47-B381-EDC181F87AE3}"/>
              </a:ext>
            </a:extLst>
          </p:cNvPr>
          <p:cNvSpPr/>
          <p:nvPr/>
        </p:nvSpPr>
        <p:spPr>
          <a:xfrm>
            <a:off x="4780147" y="3378527"/>
            <a:ext cx="864095" cy="8153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9F10B53-9434-EB47-A5CE-32C651FD370F}"/>
              </a:ext>
            </a:extLst>
          </p:cNvPr>
          <p:cNvSpPr/>
          <p:nvPr/>
        </p:nvSpPr>
        <p:spPr>
          <a:xfrm>
            <a:off x="6320731" y="4148141"/>
            <a:ext cx="864096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FEB85C-B06A-B94D-A8D1-238BE63B3B7A}"/>
              </a:ext>
            </a:extLst>
          </p:cNvPr>
          <p:cNvSpPr txBox="1"/>
          <p:nvPr/>
        </p:nvSpPr>
        <p:spPr>
          <a:xfrm>
            <a:off x="3779912" y="980728"/>
            <a:ext cx="372866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Decreasing level of employment protection and employment stability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B9DAA2-E892-E44B-A65D-BDB29CE9CFBC}"/>
              </a:ext>
            </a:extLst>
          </p:cNvPr>
          <p:cNvSpPr txBox="1"/>
          <p:nvPr/>
        </p:nvSpPr>
        <p:spPr>
          <a:xfrm>
            <a:off x="3028584" y="46767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7132705-7F8E-4141-AFEF-86B4F8B84B17}"/>
              </a:ext>
            </a:extLst>
          </p:cNvPr>
          <p:cNvSpPr txBox="1"/>
          <p:nvPr/>
        </p:nvSpPr>
        <p:spPr>
          <a:xfrm>
            <a:off x="1694631" y="47012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+ 10%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28DC25D-141A-B440-A42B-62FF50931ACC}"/>
              </a:ext>
            </a:extLst>
          </p:cNvPr>
          <p:cNvSpPr txBox="1"/>
          <p:nvPr/>
        </p:nvSpPr>
        <p:spPr>
          <a:xfrm>
            <a:off x="4469203" y="4676759"/>
            <a:ext cx="117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- 10/20%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F89562A-5103-934C-9327-3A915648B55A}"/>
              </a:ext>
            </a:extLst>
          </p:cNvPr>
          <p:cNvSpPr txBox="1"/>
          <p:nvPr/>
        </p:nvSpPr>
        <p:spPr>
          <a:xfrm>
            <a:off x="6107632" y="4643491"/>
            <a:ext cx="145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- 20/30%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A65A36E-EF80-D949-A5E6-5BDB3DF1BF72}"/>
              </a:ext>
            </a:extLst>
          </p:cNvPr>
          <p:cNvSpPr txBox="1"/>
          <p:nvPr/>
        </p:nvSpPr>
        <p:spPr>
          <a:xfrm>
            <a:off x="1396401" y="4242381"/>
            <a:ext cx="13885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/>
              <a:t>Employee with </a:t>
            </a:r>
          </a:p>
          <a:p>
            <a:pPr algn="ctr"/>
            <a:r>
              <a:rPr lang="en-GB" sz="1200"/>
              <a:t>special protections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198AA90-EC52-4543-BA9A-FA15C9575325}"/>
              </a:ext>
            </a:extLst>
          </p:cNvPr>
          <p:cNvSpPr txBox="1"/>
          <p:nvPr/>
        </p:nvSpPr>
        <p:spPr>
          <a:xfrm>
            <a:off x="2781840" y="4239579"/>
            <a:ext cx="13885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/>
              <a:t>‘Regular’ Employee</a:t>
            </a:r>
          </a:p>
          <a:p>
            <a:pPr algn="ctr"/>
            <a:endParaRPr lang="en-GB" sz="120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31B6B8F-D9DE-534F-BDAF-D2AB173F0AA7}"/>
              </a:ext>
            </a:extLst>
          </p:cNvPr>
          <p:cNvSpPr txBox="1"/>
          <p:nvPr/>
        </p:nvSpPr>
        <p:spPr>
          <a:xfrm>
            <a:off x="4461224" y="4210999"/>
            <a:ext cx="13885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/>
              <a:t>Intermediate Category Worker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78B8B79-4C38-BF42-9A19-4DDD1C937E8C}"/>
              </a:ext>
            </a:extLst>
          </p:cNvPr>
          <p:cNvSpPr txBox="1"/>
          <p:nvPr/>
        </p:nvSpPr>
        <p:spPr>
          <a:xfrm>
            <a:off x="6137499" y="4204937"/>
            <a:ext cx="1388548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Independent Contractor</a:t>
            </a:r>
          </a:p>
        </p:txBody>
      </p:sp>
      <p:sp>
        <p:nvSpPr>
          <p:cNvPr id="28" name="Freccia giù 27">
            <a:extLst>
              <a:ext uri="{FF2B5EF4-FFF2-40B4-BE49-F238E27FC236}">
                <a16:creationId xmlns:a16="http://schemas.microsoft.com/office/drawing/2014/main" id="{63137CED-ABEA-1A44-854E-C43C559E5C7F}"/>
              </a:ext>
            </a:extLst>
          </p:cNvPr>
          <p:cNvSpPr/>
          <p:nvPr/>
        </p:nvSpPr>
        <p:spPr>
          <a:xfrm>
            <a:off x="4996170" y="2713578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giù 28">
            <a:extLst>
              <a:ext uri="{FF2B5EF4-FFF2-40B4-BE49-F238E27FC236}">
                <a16:creationId xmlns:a16="http://schemas.microsoft.com/office/drawing/2014/main" id="{95C6BAA1-428C-AB4D-9B6F-5245ECD60484}"/>
              </a:ext>
            </a:extLst>
          </p:cNvPr>
          <p:cNvSpPr/>
          <p:nvPr/>
        </p:nvSpPr>
        <p:spPr>
          <a:xfrm>
            <a:off x="6536755" y="3423592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AB211E9D-ED14-D344-8A04-F541BFB7E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31130" y="2147937"/>
            <a:ext cx="535560" cy="404748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06E09F11-1C8C-B94B-BC67-9CFB3FB3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79091" y="2903055"/>
            <a:ext cx="535560" cy="4047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F3E8E4C-5B32-2C47-849F-9C29D8619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390" y="2143842"/>
            <a:ext cx="404748" cy="404748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F88F33E0-A753-8947-9A11-CD7D3862F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026" y="2887608"/>
            <a:ext cx="404748" cy="40474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7F1565-3B57-5848-BE00-2C65FEB4DF31}"/>
              </a:ext>
            </a:extLst>
          </p:cNvPr>
          <p:cNvSpPr txBox="1"/>
          <p:nvPr/>
        </p:nvSpPr>
        <p:spPr>
          <a:xfrm>
            <a:off x="1531055" y="293229"/>
            <a:ext cx="263933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Lower labour costs</a:t>
            </a: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570C8CD7-6A3D-B448-B88F-29260D56AD6F}"/>
              </a:ext>
            </a:extLst>
          </p:cNvPr>
          <p:cNvSpPr/>
          <p:nvPr/>
        </p:nvSpPr>
        <p:spPr>
          <a:xfrm rot="2445105">
            <a:off x="4644542" y="5065195"/>
            <a:ext cx="283831" cy="667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21E953-5408-EB49-8854-BE5C8026C435}"/>
              </a:ext>
            </a:extLst>
          </p:cNvPr>
          <p:cNvSpPr txBox="1"/>
          <p:nvPr/>
        </p:nvSpPr>
        <p:spPr>
          <a:xfrm>
            <a:off x="1724498" y="5835035"/>
            <a:ext cx="441300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Sustainability of welfare systems</a:t>
            </a:r>
          </a:p>
          <a:p>
            <a:pPr marL="285750" indent="-285750">
              <a:buFontTx/>
              <a:buChar char="-"/>
            </a:pPr>
            <a:r>
              <a:rPr lang="en-GB" dirty="0"/>
              <a:t>Unfair competition with traditional businesses </a:t>
            </a:r>
          </a:p>
        </p:txBody>
      </p:sp>
      <p:sp>
        <p:nvSpPr>
          <p:cNvPr id="26" name="Freccia giù 25">
            <a:extLst>
              <a:ext uri="{FF2B5EF4-FFF2-40B4-BE49-F238E27FC236}">
                <a16:creationId xmlns:a16="http://schemas.microsoft.com/office/drawing/2014/main" id="{978BB5E5-AD73-9C4A-A4A0-90A5A882E795}"/>
              </a:ext>
            </a:extLst>
          </p:cNvPr>
          <p:cNvSpPr/>
          <p:nvPr/>
        </p:nvSpPr>
        <p:spPr>
          <a:xfrm rot="2445105" flipH="1">
            <a:off x="5705885" y="4826636"/>
            <a:ext cx="279541" cy="977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89614DEC-FC5B-814C-B91C-754DBFEE3B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9" y="5805264"/>
            <a:ext cx="867187" cy="8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2F0230E-D482-094D-BE38-DC1BB54E999B}"/>
              </a:ext>
            </a:extLst>
          </p:cNvPr>
          <p:cNvSpPr txBox="1"/>
          <p:nvPr/>
        </p:nvSpPr>
        <p:spPr>
          <a:xfrm>
            <a:off x="4571999" y="2709421"/>
            <a:ext cx="4392489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Main platform workers: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No or little bargaining power</a:t>
            </a:r>
          </a:p>
          <a:p>
            <a:pPr marL="285750" indent="-285750">
              <a:buFontTx/>
              <a:buChar char="-"/>
            </a:pPr>
            <a:r>
              <a:rPr lang="en-GB" sz="1600"/>
              <a:t>No </a:t>
            </a:r>
            <a:r>
              <a:rPr lang="en-GB" sz="1600" dirty="0"/>
              <a:t>or little access to labour and social protection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Transparency and predictability of working conditions are not granted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Unpredictable income and low pay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Strong surveillance, risks for data protection and privacy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No collective representation and bargaining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Risks for Health and Safety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D49DF9-1F9A-8846-AA65-D9268E57FE34}"/>
              </a:ext>
            </a:extLst>
          </p:cNvPr>
          <p:cNvSpPr txBox="1"/>
          <p:nvPr/>
        </p:nvSpPr>
        <p:spPr>
          <a:xfrm>
            <a:off x="92408" y="1789144"/>
            <a:ext cx="37618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CONSUMERS   </a:t>
            </a:r>
          </a:p>
          <a:p>
            <a:r>
              <a:rPr lang="en-GB" sz="1600" dirty="0"/>
              <a:t>- Access to more and new services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E367D2-7AD9-244B-AB57-5B8F67C28854}"/>
              </a:ext>
            </a:extLst>
          </p:cNvPr>
          <p:cNvSpPr txBox="1"/>
          <p:nvPr/>
        </p:nvSpPr>
        <p:spPr>
          <a:xfrm>
            <a:off x="92408" y="3111923"/>
            <a:ext cx="43648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Secondary/marginal platform workers: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Reduction of labour market barriers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Creation of new markets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Wider access to consumers 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Additional income with low commitment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E096DBD-7657-3845-B744-F5FD026D1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270" y="4853448"/>
            <a:ext cx="1371600" cy="1473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052E65-382F-B14E-9A6F-086C63BC56BE}"/>
              </a:ext>
            </a:extLst>
          </p:cNvPr>
          <p:cNvSpPr txBox="1"/>
          <p:nvPr/>
        </p:nvSpPr>
        <p:spPr>
          <a:xfrm>
            <a:off x="2526945" y="6025327"/>
            <a:ext cx="28226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Algorithmic management and surveillance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1C5C7C-5154-7942-8927-45985C675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59" y="731345"/>
            <a:ext cx="864096" cy="864096"/>
          </a:xfrm>
          <a:prstGeom prst="rect">
            <a:avLst/>
          </a:prstGeom>
        </p:spPr>
      </p:pic>
      <p:pic>
        <p:nvPicPr>
          <p:cNvPr id="8" name="Immagine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8055AAF-EFC3-3C48-9A4B-23E40F28E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06" y="531352"/>
            <a:ext cx="1064089" cy="10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1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D8028CE-BD48-FE46-A8F7-3E289F95C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ISSUES RELATED TO ALGORITHMIC MANAGEMENT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9B0C11-4FF1-1E49-8BAD-54E495326995}"/>
              </a:ext>
            </a:extLst>
          </p:cNvPr>
          <p:cNvSpPr txBox="1"/>
          <p:nvPr/>
        </p:nvSpPr>
        <p:spPr>
          <a:xfrm>
            <a:off x="899592" y="1700671"/>
            <a:ext cx="22322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Efficiency</a:t>
            </a:r>
            <a:r>
              <a:rPr lang="en-GB" dirty="0"/>
              <a:t> in managing a vast pool of data, workers and users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E58A71-07D5-E04F-BC8E-851B10BD575F}"/>
              </a:ext>
            </a:extLst>
          </p:cNvPr>
          <p:cNvSpPr txBox="1"/>
          <p:nvPr/>
        </p:nvSpPr>
        <p:spPr>
          <a:xfrm>
            <a:off x="4572000" y="1556792"/>
            <a:ext cx="374441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Surveillance over workers:</a:t>
            </a:r>
          </a:p>
          <a:p>
            <a:r>
              <a:rPr lang="en-GB" dirty="0"/>
              <a:t>Screening of workers personal data and behaviours </a:t>
            </a:r>
          </a:p>
          <a:p>
            <a:endParaRPr lang="en-GB" dirty="0"/>
          </a:p>
          <a:p>
            <a:r>
              <a:rPr lang="en-GB" b="1" dirty="0"/>
              <a:t>Management and control:</a:t>
            </a:r>
          </a:p>
          <a:p>
            <a:r>
              <a:rPr lang="en-GB" dirty="0"/>
              <a:t>Decisions on tasks allocation or sanctions (suspension, deactivation) based on internal metrics and ratings</a:t>
            </a:r>
          </a:p>
        </p:txBody>
      </p:sp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9E772557-B13F-FD43-A04F-346F32268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53" y="4309215"/>
            <a:ext cx="1422400" cy="1422400"/>
          </a:xfrm>
          <a:prstGeom prst="rect">
            <a:avLst/>
          </a:prstGeom>
        </p:spPr>
      </p:pic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EADD2BBF-1FC8-594B-B9BA-D0EE6B9199FA}"/>
              </a:ext>
            </a:extLst>
          </p:cNvPr>
          <p:cNvSpPr/>
          <p:nvPr/>
        </p:nvSpPr>
        <p:spPr>
          <a:xfrm>
            <a:off x="1848712" y="4597599"/>
            <a:ext cx="64807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E747BB-4BB0-3B47-8F6F-F63F5BF607F4}"/>
              </a:ext>
            </a:extLst>
          </p:cNvPr>
          <p:cNvSpPr txBox="1"/>
          <p:nvPr/>
        </p:nvSpPr>
        <p:spPr>
          <a:xfrm>
            <a:off x="4459116" y="4916636"/>
            <a:ext cx="44722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Implications for:</a:t>
            </a:r>
          </a:p>
          <a:p>
            <a:pPr marL="285750" indent="-285750">
              <a:buFontTx/>
              <a:buChar char="-"/>
            </a:pPr>
            <a:r>
              <a:rPr lang="en-GB" dirty="0"/>
              <a:t>Workers’ classification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Workers’ rights violation (i.e. </a:t>
            </a:r>
            <a:r>
              <a:rPr lang="en-GB" b="1" dirty="0"/>
              <a:t>discrimination</a:t>
            </a:r>
            <a:r>
              <a:rPr lang="en-GB" dirty="0"/>
              <a:t>, privacy, health and safety)</a:t>
            </a:r>
          </a:p>
        </p:txBody>
      </p:sp>
      <p:pic>
        <p:nvPicPr>
          <p:cNvPr id="13" name="Immagine 12" descr="Immagine che contiene bambola, giocattolo&#10;&#10;Descrizione generata automaticamente">
            <a:extLst>
              <a:ext uri="{FF2B5EF4-FFF2-40B4-BE49-F238E27FC236}">
                <a16:creationId xmlns:a16="http://schemas.microsoft.com/office/drawing/2014/main" id="{C68CFCBF-FBC9-4C44-8273-A84F04962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7" y="4141267"/>
            <a:ext cx="1155700" cy="1739900"/>
          </a:xfrm>
          <a:prstGeom prst="rect">
            <a:avLst/>
          </a:prstGeom>
        </p:spPr>
      </p:pic>
      <p:sp>
        <p:nvSpPr>
          <p:cNvPr id="6" name="Freccia bidirezionale orizzontale 5">
            <a:extLst>
              <a:ext uri="{FF2B5EF4-FFF2-40B4-BE49-F238E27FC236}">
                <a16:creationId xmlns:a16="http://schemas.microsoft.com/office/drawing/2014/main" id="{A354FD12-F382-564A-A515-346E04595EF5}"/>
              </a:ext>
            </a:extLst>
          </p:cNvPr>
          <p:cNvSpPr/>
          <p:nvPr/>
        </p:nvSpPr>
        <p:spPr>
          <a:xfrm>
            <a:off x="3347864" y="2020404"/>
            <a:ext cx="1008112" cy="4004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27514B-AEAD-6D40-BEBF-90949B411736}"/>
              </a:ext>
            </a:extLst>
          </p:cNvPr>
          <p:cNvSpPr txBox="1"/>
          <p:nvPr/>
        </p:nvSpPr>
        <p:spPr>
          <a:xfrm>
            <a:off x="742176" y="3256297"/>
            <a:ext cx="1800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Direction</a:t>
            </a:r>
          </a:p>
          <a:p>
            <a:pPr algn="ctr"/>
            <a:r>
              <a:rPr lang="en-GB" dirty="0"/>
              <a:t>Monitoring</a:t>
            </a:r>
          </a:p>
          <a:p>
            <a:pPr algn="ctr"/>
            <a:r>
              <a:rPr lang="en-GB" dirty="0"/>
              <a:t>Discipline</a:t>
            </a:r>
          </a:p>
        </p:txBody>
      </p:sp>
    </p:spTree>
    <p:extLst>
      <p:ext uri="{BB962C8B-B14F-4D97-AF65-F5344CB8AC3E}">
        <p14:creationId xmlns:p14="http://schemas.microsoft.com/office/powerpoint/2010/main" val="399988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id="{8DF31389-4914-2840-904B-1E48B8A25D51}"/>
              </a:ext>
            </a:extLst>
          </p:cNvPr>
          <p:cNvSpPr/>
          <p:nvPr/>
        </p:nvSpPr>
        <p:spPr>
          <a:xfrm rot="2321628">
            <a:off x="3112647" y="2036042"/>
            <a:ext cx="4194959" cy="230949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B9843A-EB1C-A740-9F98-864AE3FC2405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/>
              <a:t>CLASSIFICATION DILEMMA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BB135C-7B08-BD4A-93DA-A703116E3C90}"/>
              </a:ext>
            </a:extLst>
          </p:cNvPr>
          <p:cNvSpPr txBox="1"/>
          <p:nvPr/>
        </p:nvSpPr>
        <p:spPr>
          <a:xfrm>
            <a:off x="1410990" y="4077072"/>
            <a:ext cx="144016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u="none" dirty="0"/>
              <a:t>Customer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F8C9609-AE14-FF48-B572-A3830354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73394" y="2371593"/>
            <a:ext cx="833284" cy="83328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01D112-5EE5-9A48-A395-48BB3059C90A}"/>
              </a:ext>
            </a:extLst>
          </p:cNvPr>
          <p:cNvSpPr txBox="1"/>
          <p:nvPr/>
        </p:nvSpPr>
        <p:spPr>
          <a:xfrm>
            <a:off x="5223836" y="4077072"/>
            <a:ext cx="165618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u="none" dirty="0"/>
              <a:t>Worker</a:t>
            </a:r>
          </a:p>
        </p:txBody>
      </p:sp>
      <p:sp>
        <p:nvSpPr>
          <p:cNvPr id="8" name="Freccia bidirezionale orizzontale 7">
            <a:extLst>
              <a:ext uri="{FF2B5EF4-FFF2-40B4-BE49-F238E27FC236}">
                <a16:creationId xmlns:a16="http://schemas.microsoft.com/office/drawing/2014/main" id="{5FA931C6-8844-B648-A9B1-2FBABB3CAEC2}"/>
              </a:ext>
            </a:extLst>
          </p:cNvPr>
          <p:cNvSpPr/>
          <p:nvPr/>
        </p:nvSpPr>
        <p:spPr bwMode="auto">
          <a:xfrm rot="1864567">
            <a:off x="4599451" y="3363249"/>
            <a:ext cx="792088" cy="445474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ccia bidirezionale orizzontale 8">
            <a:extLst>
              <a:ext uri="{FF2B5EF4-FFF2-40B4-BE49-F238E27FC236}">
                <a16:creationId xmlns:a16="http://schemas.microsoft.com/office/drawing/2014/main" id="{EC5FE4B2-06C4-684A-B8B3-6D113E891D80}"/>
              </a:ext>
            </a:extLst>
          </p:cNvPr>
          <p:cNvSpPr/>
          <p:nvPr/>
        </p:nvSpPr>
        <p:spPr bwMode="auto">
          <a:xfrm rot="19940768">
            <a:off x="2455106" y="3414225"/>
            <a:ext cx="792088" cy="44547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98555B0-EC74-0043-8378-81C519A14F24}"/>
              </a:ext>
            </a:extLst>
          </p:cNvPr>
          <p:cNvSpPr txBox="1"/>
          <p:nvPr/>
        </p:nvSpPr>
        <p:spPr>
          <a:xfrm>
            <a:off x="4406678" y="4827198"/>
            <a:ext cx="439069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u="none" dirty="0"/>
              <a:t>Employee or Independent Contractors ?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91A1572-6ABA-FD45-9806-EE6D0DF6CCF8}"/>
              </a:ext>
            </a:extLst>
          </p:cNvPr>
          <p:cNvSpPr txBox="1"/>
          <p:nvPr/>
        </p:nvSpPr>
        <p:spPr>
          <a:xfrm>
            <a:off x="5414506" y="2923306"/>
            <a:ext cx="1929069" cy="40011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2000" b="1" u="none" dirty="0"/>
              <a:t>CONTROL </a:t>
            </a:r>
            <a:endParaRPr lang="it-IT" sz="2000" b="1" u="none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D98771F-9100-AE40-A075-DBFF9028B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209" y="1703926"/>
            <a:ext cx="833284" cy="83328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E69B9C-E473-EF4C-9DD6-A5AE5B5D0237}"/>
              </a:ext>
            </a:extLst>
          </p:cNvPr>
          <p:cNvSpPr txBox="1"/>
          <p:nvPr/>
        </p:nvSpPr>
        <p:spPr>
          <a:xfrm>
            <a:off x="2609300" y="5593553"/>
            <a:ext cx="20199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Access to full employment rights and social security protection</a:t>
            </a:r>
          </a:p>
        </p:txBody>
      </p:sp>
      <p:sp>
        <p:nvSpPr>
          <p:cNvPr id="10" name="Freccia giù 9">
            <a:extLst>
              <a:ext uri="{FF2B5EF4-FFF2-40B4-BE49-F238E27FC236}">
                <a16:creationId xmlns:a16="http://schemas.microsoft.com/office/drawing/2014/main" id="{37E87575-6AD6-2644-8D64-D4072ACFF083}"/>
              </a:ext>
            </a:extLst>
          </p:cNvPr>
          <p:cNvSpPr/>
          <p:nvPr/>
        </p:nvSpPr>
        <p:spPr>
          <a:xfrm rot="2612806">
            <a:off x="3917868" y="5156563"/>
            <a:ext cx="566558" cy="391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87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EB2F355-CCAC-EB43-A04D-4D0CF8E7A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Uneven Member States responses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BDA0BB7-E039-804D-BD13-6ED3E05BD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1" y="1772816"/>
            <a:ext cx="8604448" cy="41520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8C5BAD-2234-4241-A090-6B8DE40AA60E}"/>
              </a:ext>
            </a:extLst>
          </p:cNvPr>
          <p:cNvSpPr txBox="1"/>
          <p:nvPr/>
        </p:nvSpPr>
        <p:spPr>
          <a:xfrm>
            <a:off x="2268747" y="1264114"/>
            <a:ext cx="44644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National initiatives related to platform work</a:t>
            </a:r>
          </a:p>
        </p:txBody>
      </p:sp>
    </p:spTree>
    <p:extLst>
      <p:ext uri="{BB962C8B-B14F-4D97-AF65-F5344CB8AC3E}">
        <p14:creationId xmlns:p14="http://schemas.microsoft.com/office/powerpoint/2010/main" val="2914833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230D026A-3062-DB42-A5BC-F6E2E4374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88" y="204083"/>
            <a:ext cx="8424862" cy="648071"/>
          </a:xfrm>
        </p:spPr>
        <p:txBody>
          <a:bodyPr/>
          <a:lstStyle/>
          <a:p>
            <a:pPr algn="ctr"/>
            <a:r>
              <a:rPr lang="en-GB" sz="2600" dirty="0"/>
              <a:t>Outcome of legal disputes across Europe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A63D5A-F4F0-414D-A788-A5671289A81B}"/>
              </a:ext>
            </a:extLst>
          </p:cNvPr>
          <p:cNvSpPr txBox="1"/>
          <p:nvPr/>
        </p:nvSpPr>
        <p:spPr>
          <a:xfrm>
            <a:off x="1043608" y="177281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8A3341D1-CC95-6749-B5AB-084B64FFAE0D}"/>
              </a:ext>
            </a:extLst>
          </p:cNvPr>
          <p:cNvGraphicFramePr>
            <a:graphicFrameLocks noGrp="1"/>
          </p:cNvGraphicFramePr>
          <p:nvPr/>
        </p:nvGraphicFramePr>
        <p:xfrm>
          <a:off x="197769" y="776185"/>
          <a:ext cx="8748461" cy="230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709">
                  <a:extLst>
                    <a:ext uri="{9D8B030D-6E8A-4147-A177-3AD203B41FA5}">
                      <a16:colId xmlns:a16="http://schemas.microsoft.com/office/drawing/2014/main" val="984753010"/>
                    </a:ext>
                  </a:extLst>
                </a:gridCol>
                <a:gridCol w="1451336">
                  <a:extLst>
                    <a:ext uri="{9D8B030D-6E8A-4147-A177-3AD203B41FA5}">
                      <a16:colId xmlns:a16="http://schemas.microsoft.com/office/drawing/2014/main" val="3645655305"/>
                    </a:ext>
                  </a:extLst>
                </a:gridCol>
                <a:gridCol w="1365963">
                  <a:extLst>
                    <a:ext uri="{9D8B030D-6E8A-4147-A177-3AD203B41FA5}">
                      <a16:colId xmlns:a16="http://schemas.microsoft.com/office/drawing/2014/main" val="3986057060"/>
                    </a:ext>
                  </a:extLst>
                </a:gridCol>
                <a:gridCol w="1195217">
                  <a:extLst>
                    <a:ext uri="{9D8B030D-6E8A-4147-A177-3AD203B41FA5}">
                      <a16:colId xmlns:a16="http://schemas.microsoft.com/office/drawing/2014/main" val="3290709229"/>
                    </a:ext>
                  </a:extLst>
                </a:gridCol>
                <a:gridCol w="1777334">
                  <a:extLst>
                    <a:ext uri="{9D8B030D-6E8A-4147-A177-3AD203B41FA5}">
                      <a16:colId xmlns:a16="http://schemas.microsoft.com/office/drawing/2014/main" val="2859650244"/>
                    </a:ext>
                  </a:extLst>
                </a:gridCol>
                <a:gridCol w="1421902">
                  <a:extLst>
                    <a:ext uri="{9D8B030D-6E8A-4147-A177-3AD203B41FA5}">
                      <a16:colId xmlns:a16="http://schemas.microsoft.com/office/drawing/2014/main" val="1154202854"/>
                    </a:ext>
                  </a:extLst>
                </a:gridCol>
              </a:tblGrid>
              <a:tr h="598248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SPAIN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FRANCE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ITALY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NETHERLANDS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UK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01603"/>
                  </a:ext>
                </a:extLst>
              </a:tr>
              <a:tr h="598248">
                <a:tc>
                  <a:txBody>
                    <a:bodyPr/>
                    <a:lstStyle/>
                    <a:p>
                      <a:r>
                        <a:rPr lang="it-IT" sz="2000" dirty="0"/>
                        <a:t>RIDE-HAILING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/>
                        <a:t>I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/>
                        <a:t>I E </a:t>
                      </a:r>
                      <a:r>
                        <a:rPr lang="it-IT" sz="20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 I E</a:t>
                      </a:r>
                    </a:p>
                    <a:p>
                      <a:endParaRPr lang="it-IT" sz="20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err="1"/>
                        <a:t>W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 err="1"/>
                        <a:t>W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 err="1">
                          <a:solidFill>
                            <a:srgbClr val="FF0000"/>
                          </a:solidFill>
                        </a:rPr>
                        <a:t>W</a:t>
                      </a:r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it-IT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742558"/>
                  </a:ext>
                </a:extLst>
              </a:tr>
              <a:tr h="598248">
                <a:tc>
                  <a:txBody>
                    <a:bodyPr/>
                    <a:lstStyle/>
                    <a:p>
                      <a:r>
                        <a:rPr lang="it-IT" sz="2000" dirty="0"/>
                        <a:t>FOOD (and PARCEL)</a:t>
                      </a:r>
                    </a:p>
                    <a:p>
                      <a:r>
                        <a:rPr lang="it-IT" sz="2000" dirty="0"/>
                        <a:t>DELIVERY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/>
                        <a:t>E E E E E E E E E E E E </a:t>
                      </a:r>
                      <a:r>
                        <a:rPr lang="it-IT" sz="2000" b="1" dirty="0" err="1"/>
                        <a:t>W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 err="1"/>
                        <a:t>W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>
                          <a:solidFill>
                            <a:srgbClr val="FF0000"/>
                          </a:solidFill>
                        </a:rPr>
                        <a:t>E E</a:t>
                      </a:r>
                      <a:endParaRPr lang="it-IT" sz="20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/>
                        <a:t>I I </a:t>
                      </a:r>
                      <a:r>
                        <a:rPr lang="it-IT" sz="2000" b="1" dirty="0">
                          <a:solidFill>
                            <a:srgbClr val="FF0000"/>
                          </a:solidFill>
                        </a:rPr>
                        <a:t>E </a:t>
                      </a:r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E I I E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/>
                        <a:t>I I </a:t>
                      </a:r>
                      <a:r>
                        <a:rPr lang="it-IT" sz="2000" b="1" dirty="0" err="1"/>
                        <a:t>W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 E 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/>
                        <a:t>I E E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/>
                        <a:t>E E E </a:t>
                      </a:r>
                      <a:r>
                        <a:rPr lang="it-IT" sz="2000" b="1" dirty="0" err="1"/>
                        <a:t>W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 err="1"/>
                        <a:t>W</a:t>
                      </a:r>
                      <a:r>
                        <a:rPr lang="it-IT" sz="2000" b="1" dirty="0"/>
                        <a:t> I</a:t>
                      </a:r>
                    </a:p>
                    <a:p>
                      <a:endParaRPr lang="it-IT" sz="2000" b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946163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538E7A-9B63-104D-88F8-0D51760E64D3}"/>
              </a:ext>
            </a:extLst>
          </p:cNvPr>
          <p:cNvSpPr txBox="1"/>
          <p:nvPr/>
        </p:nvSpPr>
        <p:spPr>
          <a:xfrm>
            <a:off x="683568" y="4293096"/>
            <a:ext cx="763284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Trend towards reclassification as “employee”, alongside a better understanding of the phenomenon </a:t>
            </a:r>
          </a:p>
        </p:txBody>
      </p:sp>
    </p:spTree>
    <p:extLst>
      <p:ext uri="{BB962C8B-B14F-4D97-AF65-F5344CB8AC3E}">
        <p14:creationId xmlns:p14="http://schemas.microsoft.com/office/powerpoint/2010/main" val="886963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0633EB8-3BDA-3146-99A0-666BC4FE1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Why is an EU action needed 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97DBB6-1ED1-854C-9677-8F7EE8CC5A7D}"/>
              </a:ext>
            </a:extLst>
          </p:cNvPr>
          <p:cNvSpPr txBox="1"/>
          <p:nvPr/>
        </p:nvSpPr>
        <p:spPr>
          <a:xfrm>
            <a:off x="971600" y="1268760"/>
            <a:ext cx="6912768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Legal uncertainty caused by poor guidance provided by traditional employment tests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Supreme Courts had not the last word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Platforms are adapting their conditions to circumvent decisions and legislations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Positive outcome of lawsuits limited to plaintiffs, limited access to legal actions (arbitration clauses, choice of foreign forums)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Level playing field among Member States and between platforms and traditional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3840340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548F9AD-758B-9D4F-9D4A-39CA6AE95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2060848"/>
            <a:ext cx="8424862" cy="648071"/>
          </a:xfrm>
        </p:spPr>
        <p:txBody>
          <a:bodyPr/>
          <a:lstStyle/>
          <a:p>
            <a:pPr algn="ctr"/>
            <a:r>
              <a:rPr lang="en-GB" sz="4000" dirty="0"/>
              <a:t>Directive on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‘Improving working conditions in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platform work’</a:t>
            </a:r>
          </a:p>
          <a:p>
            <a:pPr algn="ctr"/>
            <a:endParaRPr lang="en-GB" sz="40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1039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1439EB1-2F60-8544-9E19-B4A82B219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sz="3000" dirty="0"/>
              <a:t>Directive Objectives and Scope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72EF2B-617F-2242-B691-31D2A71884B9}"/>
              </a:ext>
            </a:extLst>
          </p:cNvPr>
          <p:cNvSpPr txBox="1"/>
          <p:nvPr/>
        </p:nvSpPr>
        <p:spPr>
          <a:xfrm>
            <a:off x="179512" y="1951672"/>
            <a:ext cx="30245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/>
              <a:t>(1) ensuring their correct employment status and give them access to the applicable labour and social protection rights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6A9C7E-13B3-9E45-8953-8BDAF8299C4D}"/>
              </a:ext>
            </a:extLst>
          </p:cNvPr>
          <p:cNvSpPr txBox="1"/>
          <p:nvPr/>
        </p:nvSpPr>
        <p:spPr>
          <a:xfrm>
            <a:off x="3347864" y="1958781"/>
            <a:ext cx="273605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(2)  promoting transparency, fairness and accountability in algorithmic management in platform work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EE61F9-2B81-3744-B54E-E4E529BDA67F}"/>
              </a:ext>
            </a:extLst>
          </p:cNvPr>
          <p:cNvSpPr txBox="1"/>
          <p:nvPr/>
        </p:nvSpPr>
        <p:spPr>
          <a:xfrm>
            <a:off x="6227688" y="1980129"/>
            <a:ext cx="288031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(3)  improving transparency in platform work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2B5D3F-021D-E948-A3AC-A7C7A1EA8428}"/>
              </a:ext>
            </a:extLst>
          </p:cNvPr>
          <p:cNvSpPr txBox="1"/>
          <p:nvPr/>
        </p:nvSpPr>
        <p:spPr>
          <a:xfrm>
            <a:off x="2123728" y="1146810"/>
            <a:ext cx="46085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Improve the working conditions of persons performing platform work  by: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F90C7C4-BCC4-E246-9117-8F8D44CD3FA6}"/>
              </a:ext>
            </a:extLst>
          </p:cNvPr>
          <p:cNvSpPr txBox="1"/>
          <p:nvPr/>
        </p:nvSpPr>
        <p:spPr>
          <a:xfrm>
            <a:off x="395288" y="3969931"/>
            <a:ext cx="32403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Online labour platforms</a:t>
            </a:r>
          </a:p>
          <a:p>
            <a:r>
              <a:rPr lang="en-GB" dirty="0"/>
              <a:t>On-location labour platforms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6E5575-DD86-5240-93A0-2F57E80366BF}"/>
              </a:ext>
            </a:extLst>
          </p:cNvPr>
          <p:cNvSpPr txBox="1"/>
          <p:nvPr/>
        </p:nvSpPr>
        <p:spPr>
          <a:xfrm>
            <a:off x="3347864" y="4483236"/>
            <a:ext cx="45365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/>
              <a:t>Not including:</a:t>
            </a:r>
          </a:p>
          <a:p>
            <a:pPr marL="285750" indent="-285750">
              <a:buFontTx/>
              <a:buChar char="-"/>
            </a:pPr>
            <a:r>
              <a:rPr lang="en-GB" sz="1600"/>
              <a:t>Online platforms which do not organise the work </a:t>
            </a:r>
          </a:p>
          <a:p>
            <a:pPr marL="285750" indent="-285750">
              <a:buFontTx/>
              <a:buChar char="-"/>
            </a:pPr>
            <a:r>
              <a:rPr lang="it-IT" sz="1600"/>
              <a:t>providers of a service whose primary purpose is to exploit or share assets</a:t>
            </a:r>
            <a:endParaRPr lang="en-GB" sz="160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475544-E359-1B49-96EA-BBB55948AD56}"/>
              </a:ext>
            </a:extLst>
          </p:cNvPr>
          <p:cNvSpPr txBox="1"/>
          <p:nvPr/>
        </p:nvSpPr>
        <p:spPr>
          <a:xfrm>
            <a:off x="5328084" y="2976606"/>
            <a:ext cx="2556284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dirty="0"/>
              <a:t>Granted to Self-Employed too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B95358B-6182-7D4B-ACD3-710ECAE9D0BA}"/>
              </a:ext>
            </a:extLst>
          </p:cNvPr>
          <p:cNvSpPr txBox="1"/>
          <p:nvPr/>
        </p:nvSpPr>
        <p:spPr>
          <a:xfrm>
            <a:off x="5057992" y="3406051"/>
            <a:ext cx="325842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dirty="0"/>
              <a:t>Missing: Right to Collective Bargaining for Self-Employed</a:t>
            </a:r>
          </a:p>
        </p:txBody>
      </p:sp>
    </p:spTree>
    <p:extLst>
      <p:ext uri="{BB962C8B-B14F-4D97-AF65-F5344CB8AC3E}">
        <p14:creationId xmlns:p14="http://schemas.microsoft.com/office/powerpoint/2010/main" val="226988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C94BE4C-D7B6-6C9D-AEA2-CBCBC284F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93" y="194741"/>
            <a:ext cx="3524214" cy="19735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317D1B6-C9E0-9A02-4D01-01048C10C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80" y="2195697"/>
            <a:ext cx="2915528" cy="24101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21CBA4-66C9-6DF6-8D79-908F2D76381F}"/>
              </a:ext>
            </a:extLst>
          </p:cNvPr>
          <p:cNvSpPr txBox="1"/>
          <p:nvPr/>
        </p:nvSpPr>
        <p:spPr>
          <a:xfrm>
            <a:off x="79803" y="4698266"/>
            <a:ext cx="2976905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1"/>
                </a:solidFill>
              </a:rPr>
              <a:t>“47 per cent of total US employment  is at risk of automation over some unspecified number of years”</a:t>
            </a:r>
          </a:p>
          <a:p>
            <a:r>
              <a:rPr lang="en-GB" sz="1400" dirty="0">
                <a:solidFill>
                  <a:schemeClr val="tx1"/>
                </a:solidFill>
              </a:rPr>
              <a:t>Frey and Osborne (2017)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3638466-AEDD-BE90-870D-05E8FE7AB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2319963"/>
            <a:ext cx="3237522" cy="133200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518B7AF-81EC-B576-C1F6-8ADCC9E0055A}"/>
              </a:ext>
            </a:extLst>
          </p:cNvPr>
          <p:cNvSpPr txBox="1"/>
          <p:nvPr/>
        </p:nvSpPr>
        <p:spPr>
          <a:xfrm>
            <a:off x="611560" y="745113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Labour displacement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BEEF67-9A63-1FA9-7C9D-F8DF3744F2D0}"/>
              </a:ext>
            </a:extLst>
          </p:cNvPr>
          <p:cNvSpPr txBox="1"/>
          <p:nvPr/>
        </p:nvSpPr>
        <p:spPr>
          <a:xfrm>
            <a:off x="6713656" y="740053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Algorithmic</a:t>
            </a:r>
          </a:p>
          <a:p>
            <a:pPr algn="ctr"/>
            <a:r>
              <a:rPr lang="en-GB" dirty="0"/>
              <a:t>Management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3576E28-BA84-05EF-56D4-79A1108A44CF}"/>
              </a:ext>
            </a:extLst>
          </p:cNvPr>
          <p:cNvSpPr txBox="1"/>
          <p:nvPr/>
        </p:nvSpPr>
        <p:spPr>
          <a:xfrm>
            <a:off x="98393" y="6112887"/>
            <a:ext cx="2958315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dirty="0"/>
              <a:t>New Jobs are emerging, other are adapting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CCCBF7-1F40-3B13-1C31-43D3FFF8ED14}"/>
              </a:ext>
            </a:extLst>
          </p:cNvPr>
          <p:cNvSpPr txBox="1"/>
          <p:nvPr/>
        </p:nvSpPr>
        <p:spPr>
          <a:xfrm>
            <a:off x="5902106" y="3917216"/>
            <a:ext cx="291552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Impact on workers’ fundamental rights (dignity, privacy, health and safety) and possible </a:t>
            </a:r>
            <a:r>
              <a:rPr lang="en-GB"/>
              <a:t>source of bias </a:t>
            </a:r>
            <a:r>
              <a:rPr lang="en-GB" dirty="0"/>
              <a:t>and discriminations</a:t>
            </a:r>
          </a:p>
        </p:txBody>
      </p:sp>
    </p:spTree>
    <p:extLst>
      <p:ext uri="{BB962C8B-B14F-4D97-AF65-F5344CB8AC3E}">
        <p14:creationId xmlns:p14="http://schemas.microsoft.com/office/powerpoint/2010/main" val="32964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B862C2A-56E4-DD4A-8CCB-F317DC689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Tackling Misclassification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F82447-EDBC-F242-B645-1B84F0C4FA5E}"/>
              </a:ext>
            </a:extLst>
          </p:cNvPr>
          <p:cNvSpPr txBox="1"/>
          <p:nvPr/>
        </p:nvSpPr>
        <p:spPr>
          <a:xfrm>
            <a:off x="467544" y="1177004"/>
            <a:ext cx="45365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MS should introduce procedures to ascertain the existence of an employment relationship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17FD56-AFE3-3549-AAF6-8A3CDFC31910}"/>
              </a:ext>
            </a:extLst>
          </p:cNvPr>
          <p:cNvSpPr txBox="1"/>
          <p:nvPr/>
        </p:nvSpPr>
        <p:spPr>
          <a:xfrm>
            <a:off x="2915816" y="1951672"/>
            <a:ext cx="57606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defined by the law, collective agreements or practice in force in the Member States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with consideration to the case-law of the EU Court of Justice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84246D9-BA2A-C84B-A094-ECB0E88CC9E7}"/>
              </a:ext>
            </a:extLst>
          </p:cNvPr>
          <p:cNvSpPr/>
          <p:nvPr/>
        </p:nvSpPr>
        <p:spPr>
          <a:xfrm>
            <a:off x="323528" y="4082394"/>
            <a:ext cx="3742185" cy="14311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EU CONCEPT of “WORKER”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“control” is replaced by “coordination” functional to the operation of the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Mutuality of obligations is not relevant</a:t>
            </a:r>
            <a:endParaRPr lang="it-IT" sz="1600" dirty="0">
              <a:ea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D25D59-5DDD-2743-8013-72D189E639D9}"/>
              </a:ext>
            </a:extLst>
          </p:cNvPr>
          <p:cNvSpPr txBox="1"/>
          <p:nvPr/>
        </p:nvSpPr>
        <p:spPr>
          <a:xfrm>
            <a:off x="5688161" y="4444031"/>
            <a:ext cx="298829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TRADITIONAL NATIONAL </a:t>
            </a:r>
          </a:p>
          <a:p>
            <a:r>
              <a:rPr lang="en-GB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CONCEPTS of “EMPLOYEE”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BBDA0D-540B-964F-B893-CC10D9CE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842" y="3978713"/>
            <a:ext cx="961270" cy="1360095"/>
          </a:xfrm>
          <a:prstGeom prst="rect">
            <a:avLst/>
          </a:prstGeom>
        </p:spPr>
      </p:pic>
      <p:sp>
        <p:nvSpPr>
          <p:cNvPr id="14" name="Freccia giù 13">
            <a:extLst>
              <a:ext uri="{FF2B5EF4-FFF2-40B4-BE49-F238E27FC236}">
                <a16:creationId xmlns:a16="http://schemas.microsoft.com/office/drawing/2014/main" id="{D012D290-5B7B-7D41-9015-EDE7B8C81657}"/>
              </a:ext>
            </a:extLst>
          </p:cNvPr>
          <p:cNvSpPr/>
          <p:nvPr/>
        </p:nvSpPr>
        <p:spPr>
          <a:xfrm rot="3416618">
            <a:off x="2131306" y="30727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838BF03-6AAB-404F-AE87-EAAC05AAD979}"/>
              </a:ext>
            </a:extLst>
          </p:cNvPr>
          <p:cNvSpPr txBox="1"/>
          <p:nvPr/>
        </p:nvSpPr>
        <p:spPr>
          <a:xfrm>
            <a:off x="5200378" y="1324046"/>
            <a:ext cx="35259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Based on </a:t>
            </a:r>
            <a:r>
              <a:rPr lang="en-GB" b="1" dirty="0"/>
              <a:t>primacy of facts </a:t>
            </a:r>
            <a:r>
              <a:rPr lang="en-GB" dirty="0"/>
              <a:t>principle</a:t>
            </a:r>
          </a:p>
        </p:txBody>
      </p:sp>
    </p:spTree>
    <p:extLst>
      <p:ext uri="{BB962C8B-B14F-4D97-AF65-F5344CB8AC3E}">
        <p14:creationId xmlns:p14="http://schemas.microsoft.com/office/powerpoint/2010/main" val="2536375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0D61E9-ECF7-1D48-969B-61ECFB8D20A8}"/>
              </a:ext>
            </a:extLst>
          </p:cNvPr>
          <p:cNvSpPr txBox="1"/>
          <p:nvPr/>
        </p:nvSpPr>
        <p:spPr>
          <a:xfrm>
            <a:off x="323528" y="1484784"/>
            <a:ext cx="439248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The contractual relationship between a digital labour platform that </a:t>
            </a:r>
            <a:r>
              <a:rPr lang="en-GB" sz="1600" b="1" u="sng" dirty="0"/>
              <a:t>controls</a:t>
            </a:r>
            <a:r>
              <a:rPr lang="en-GB" sz="1600" u="sng" dirty="0"/>
              <a:t> </a:t>
            </a:r>
            <a:r>
              <a:rPr lang="en-GB" sz="1600" dirty="0"/>
              <a:t>the performance of work and a person performing platform work shall be </a:t>
            </a:r>
            <a:r>
              <a:rPr lang="en-GB" sz="1600" b="1" dirty="0"/>
              <a:t>legally presumed to be an employment relationship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8B42E3-A571-5C4F-B2D4-AC6F58A5DE7B}"/>
              </a:ext>
            </a:extLst>
          </p:cNvPr>
          <p:cNvSpPr txBox="1"/>
          <p:nvPr/>
        </p:nvSpPr>
        <p:spPr>
          <a:xfrm>
            <a:off x="323528" y="3022501"/>
            <a:ext cx="8064896" cy="3293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Controlling the performance </a:t>
            </a:r>
            <a:r>
              <a:rPr lang="en-GB" sz="1600" dirty="0"/>
              <a:t>of work may be understood as fulfilling some of the following requirements: </a:t>
            </a:r>
          </a:p>
          <a:p>
            <a:pPr lvl="1"/>
            <a:r>
              <a:rPr lang="en-GB" sz="1600" dirty="0"/>
              <a:t>(a)  effectively determining the </a:t>
            </a:r>
            <a:r>
              <a:rPr lang="en-GB" sz="1600" b="1" dirty="0"/>
              <a:t>level of remuneration</a:t>
            </a:r>
            <a:r>
              <a:rPr lang="en-GB" sz="1600" dirty="0"/>
              <a:t>; </a:t>
            </a:r>
          </a:p>
          <a:p>
            <a:pPr lvl="1"/>
            <a:r>
              <a:rPr lang="en-GB" sz="1600" dirty="0"/>
              <a:t>(b)  requiring the person performing platform work to </a:t>
            </a:r>
            <a:r>
              <a:rPr lang="en-GB" sz="1600" b="1" dirty="0"/>
              <a:t>respect specific binding rules </a:t>
            </a:r>
            <a:r>
              <a:rPr lang="en-GB" sz="1600" dirty="0"/>
              <a:t>with regard to </a:t>
            </a:r>
            <a:r>
              <a:rPr lang="en-GB" sz="1600" b="1" dirty="0"/>
              <a:t>appearance</a:t>
            </a:r>
            <a:r>
              <a:rPr lang="en-GB" sz="1600" dirty="0"/>
              <a:t>, </a:t>
            </a:r>
            <a:r>
              <a:rPr lang="en-GB" sz="1600" b="1" dirty="0"/>
              <a:t>conduct towards the recipient </a:t>
            </a:r>
            <a:r>
              <a:rPr lang="en-GB" sz="1600" dirty="0"/>
              <a:t>of the service or performance of the work; </a:t>
            </a:r>
          </a:p>
          <a:p>
            <a:pPr lvl="1"/>
            <a:r>
              <a:rPr lang="en-GB" sz="1600" dirty="0"/>
              <a:t>(c)  </a:t>
            </a:r>
            <a:r>
              <a:rPr lang="en-GB" sz="1600" b="1" dirty="0"/>
              <a:t>supervising the performance </a:t>
            </a:r>
            <a:r>
              <a:rPr lang="en-GB" sz="1600" dirty="0"/>
              <a:t>of work or </a:t>
            </a:r>
            <a:r>
              <a:rPr lang="en-GB" sz="1600" b="1" dirty="0"/>
              <a:t>verifying the quality of the results </a:t>
            </a:r>
            <a:r>
              <a:rPr lang="en-GB" sz="1600" dirty="0"/>
              <a:t>of the work including by electronic means; </a:t>
            </a:r>
          </a:p>
          <a:p>
            <a:pPr lvl="1"/>
            <a:r>
              <a:rPr lang="en-GB" sz="1600" dirty="0"/>
              <a:t>(d)  effectively </a:t>
            </a:r>
            <a:r>
              <a:rPr lang="en-GB" sz="1600" b="1" dirty="0"/>
              <a:t>restricting the freedom, including through sanctions, to organise one’s work</a:t>
            </a:r>
            <a:r>
              <a:rPr lang="en-GB" sz="1600" dirty="0"/>
              <a:t>, in particular the discretion to choose one’s working hours or periods of absence, to accept or to refuse tasks or to use subcontractors or substitutes; </a:t>
            </a:r>
          </a:p>
          <a:p>
            <a:pPr lvl="1"/>
            <a:r>
              <a:rPr lang="en-GB" sz="1600" dirty="0"/>
              <a:t>(e)  effectively </a:t>
            </a:r>
            <a:r>
              <a:rPr lang="en-GB" sz="1600" b="1" dirty="0"/>
              <a:t>restricting the possibility to build a client base </a:t>
            </a:r>
            <a:r>
              <a:rPr lang="en-GB" sz="1600" dirty="0"/>
              <a:t>or to perform work for any third party.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E6FAC9-B1DD-6C40-AE6A-76E180B06040}"/>
              </a:ext>
            </a:extLst>
          </p:cNvPr>
          <p:cNvSpPr txBox="1"/>
          <p:nvPr/>
        </p:nvSpPr>
        <p:spPr>
          <a:xfrm>
            <a:off x="5059784" y="161345"/>
            <a:ext cx="35283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Operating in administrative and legal proceedings</a:t>
            </a:r>
          </a:p>
          <a:p>
            <a:endParaRPr lang="en-GB" sz="1600" dirty="0"/>
          </a:p>
          <a:p>
            <a:r>
              <a:rPr lang="en-GB" sz="1600" dirty="0"/>
              <a:t>Including those involving enforcement authorities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A635E7-1FA2-5041-A96D-C1AAEDFFB92E}"/>
              </a:ext>
            </a:extLst>
          </p:cNvPr>
          <p:cNvSpPr txBox="1"/>
          <p:nvPr/>
        </p:nvSpPr>
        <p:spPr>
          <a:xfrm>
            <a:off x="539552" y="532421"/>
            <a:ext cx="43924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LEGAL PRESUMPTION of employment</a:t>
            </a:r>
          </a:p>
        </p:txBody>
      </p:sp>
    </p:spTree>
    <p:extLst>
      <p:ext uri="{BB962C8B-B14F-4D97-AF65-F5344CB8AC3E}">
        <p14:creationId xmlns:p14="http://schemas.microsoft.com/office/powerpoint/2010/main" val="2583122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270BDE-9084-1C4B-8AB5-67550035361F}"/>
              </a:ext>
            </a:extLst>
          </p:cNvPr>
          <p:cNvSpPr txBox="1"/>
          <p:nvPr/>
        </p:nvSpPr>
        <p:spPr>
          <a:xfrm>
            <a:off x="179512" y="476672"/>
            <a:ext cx="43924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/>
              <a:t>Possibility to rebut the legal presumption</a:t>
            </a:r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E66955-5DE0-C444-8B0D-D68160079C90}"/>
              </a:ext>
            </a:extLst>
          </p:cNvPr>
          <p:cNvSpPr txBox="1"/>
          <p:nvPr/>
        </p:nvSpPr>
        <p:spPr>
          <a:xfrm>
            <a:off x="171488" y="1412776"/>
            <a:ext cx="23762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1) Platforms should prove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A4D07A-7E87-9A46-BAF8-9D244519F055}"/>
              </a:ext>
            </a:extLst>
          </p:cNvPr>
          <p:cNvSpPr txBox="1"/>
          <p:nvPr/>
        </p:nvSpPr>
        <p:spPr>
          <a:xfrm>
            <a:off x="2771800" y="2413337"/>
            <a:ext cx="4104456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the contractual relationship is not an employment relationship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as defined by the law, collective agreements or practice in force in the Member State in question,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with consideration to the case-law of the Court of Justice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8F43A1-4A2D-584C-BEE4-7F2228555ACA}"/>
              </a:ext>
            </a:extLst>
          </p:cNvPr>
          <p:cNvSpPr txBox="1"/>
          <p:nvPr/>
        </p:nvSpPr>
        <p:spPr>
          <a:xfrm>
            <a:off x="6732240" y="2059107"/>
            <a:ext cx="1800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administrative and/or legal proceedings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30EFA4-C166-214D-9F64-A3990FB5C033}"/>
              </a:ext>
            </a:extLst>
          </p:cNvPr>
          <p:cNvSpPr txBox="1"/>
          <p:nvPr/>
        </p:nvSpPr>
        <p:spPr>
          <a:xfrm>
            <a:off x="251520" y="4874969"/>
            <a:ext cx="229623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2) Platform workers should prove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52AD6C-50FC-7243-A702-685C65EC868C}"/>
              </a:ext>
            </a:extLst>
          </p:cNvPr>
          <p:cNvSpPr txBox="1"/>
          <p:nvPr/>
        </p:nvSpPr>
        <p:spPr>
          <a:xfrm>
            <a:off x="2241999" y="5343624"/>
            <a:ext cx="32403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Platform can be required to assist by providing all relevant information </a:t>
            </a: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54826B18-7E7A-764F-80D8-3975FB0975B0}"/>
              </a:ext>
            </a:extLst>
          </p:cNvPr>
          <p:cNvSpPr/>
          <p:nvPr/>
        </p:nvSpPr>
        <p:spPr>
          <a:xfrm rot="2683821">
            <a:off x="1928101" y="2267321"/>
            <a:ext cx="679286" cy="717115"/>
          </a:xfrm>
          <a:prstGeom prst="rightArrow">
            <a:avLst>
              <a:gd name="adj1" fmla="val 50000"/>
              <a:gd name="adj2" fmla="val 81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E2F1AAD7-D5D1-5349-87A2-777B864C2FC7}"/>
              </a:ext>
            </a:extLst>
          </p:cNvPr>
          <p:cNvSpPr/>
          <p:nvPr/>
        </p:nvSpPr>
        <p:spPr>
          <a:xfrm rot="19164636">
            <a:off x="1902356" y="3873074"/>
            <a:ext cx="679286" cy="717115"/>
          </a:xfrm>
          <a:prstGeom prst="rightArrow">
            <a:avLst>
              <a:gd name="adj1" fmla="val 50000"/>
              <a:gd name="adj2" fmla="val 81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5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9BB1FA-F99C-A977-81CE-B55B7A326E04}"/>
              </a:ext>
            </a:extLst>
          </p:cNvPr>
          <p:cNvSpPr txBox="1"/>
          <p:nvPr/>
        </p:nvSpPr>
        <p:spPr>
          <a:xfrm>
            <a:off x="4317449" y="3596381"/>
            <a:ext cx="159453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Labour-replacing</a:t>
            </a:r>
          </a:p>
          <a:p>
            <a:pPr algn="ctr"/>
            <a:r>
              <a:rPr lang="en-GB" sz="1400" dirty="0"/>
              <a:t>Especially for manual and industrial jobs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BC864E-779F-AB00-FCC4-9947514A54EF}"/>
              </a:ext>
            </a:extLst>
          </p:cNvPr>
          <p:cNvSpPr txBox="1"/>
          <p:nvPr/>
        </p:nvSpPr>
        <p:spPr>
          <a:xfrm>
            <a:off x="5040290" y="4674562"/>
            <a:ext cx="1944588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Overestimated risk </a:t>
            </a:r>
          </a:p>
          <a:p>
            <a:pPr algn="ctr"/>
            <a:r>
              <a:rPr lang="en-GB" sz="1500" dirty="0"/>
              <a:t>– </a:t>
            </a:r>
          </a:p>
          <a:p>
            <a:pPr algn="ctr"/>
            <a:r>
              <a:rPr lang="en-GB" sz="1500" dirty="0"/>
              <a:t>Lump of labour fallacy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63321C-900E-F8A5-8376-BB075F511E85}"/>
              </a:ext>
            </a:extLst>
          </p:cNvPr>
          <p:cNvSpPr txBox="1"/>
          <p:nvPr/>
        </p:nvSpPr>
        <p:spPr>
          <a:xfrm>
            <a:off x="6942274" y="4819630"/>
            <a:ext cx="1944588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dirty="0"/>
              <a:t>Competition between Humans and Robots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76340E7-1248-8CE2-156A-673F9A7C6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064" y="5616162"/>
            <a:ext cx="800471" cy="113258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BEADA8-B247-175F-3770-4ADF73B63EF2}"/>
              </a:ext>
            </a:extLst>
          </p:cNvPr>
          <p:cNvSpPr txBox="1"/>
          <p:nvPr/>
        </p:nvSpPr>
        <p:spPr>
          <a:xfrm>
            <a:off x="4995889" y="5789845"/>
            <a:ext cx="2237294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dirty="0"/>
              <a:t>Increasing of bad jobs</a:t>
            </a:r>
          </a:p>
          <a:p>
            <a:r>
              <a:rPr lang="en-GB" sz="1500" dirty="0"/>
              <a:t>(precarious and low paid)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D7F56C5-D102-6236-E59B-CCAB4FD9933B}"/>
              </a:ext>
            </a:extLst>
          </p:cNvPr>
          <p:cNvSpPr txBox="1"/>
          <p:nvPr/>
        </p:nvSpPr>
        <p:spPr>
          <a:xfrm>
            <a:off x="1589435" y="3599372"/>
            <a:ext cx="172819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Labour-enabling Increasing labour demand</a:t>
            </a:r>
          </a:p>
        </p:txBody>
      </p:sp>
      <p:sp>
        <p:nvSpPr>
          <p:cNvPr id="14" name="Freccia giù 13">
            <a:extLst>
              <a:ext uri="{FF2B5EF4-FFF2-40B4-BE49-F238E27FC236}">
                <a16:creationId xmlns:a16="http://schemas.microsoft.com/office/drawing/2014/main" id="{F028FD1D-53C9-B8DF-055C-D07E4EFEC31E}"/>
              </a:ext>
            </a:extLst>
          </p:cNvPr>
          <p:cNvSpPr/>
          <p:nvPr/>
        </p:nvSpPr>
        <p:spPr>
          <a:xfrm>
            <a:off x="2207084" y="3334443"/>
            <a:ext cx="492894" cy="189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5" name="Freccia giù 14">
            <a:extLst>
              <a:ext uri="{FF2B5EF4-FFF2-40B4-BE49-F238E27FC236}">
                <a16:creationId xmlns:a16="http://schemas.microsoft.com/office/drawing/2014/main" id="{A618F14C-695D-2E76-CFCB-04A6E9FFE52B}"/>
              </a:ext>
            </a:extLst>
          </p:cNvPr>
          <p:cNvSpPr/>
          <p:nvPr/>
        </p:nvSpPr>
        <p:spPr>
          <a:xfrm>
            <a:off x="4860032" y="3349888"/>
            <a:ext cx="492894" cy="189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6" name="Freccia giù 15">
            <a:extLst>
              <a:ext uri="{FF2B5EF4-FFF2-40B4-BE49-F238E27FC236}">
                <a16:creationId xmlns:a16="http://schemas.microsoft.com/office/drawing/2014/main" id="{FFAB0A92-7F56-E92E-53F3-8FF8A86A8269}"/>
              </a:ext>
            </a:extLst>
          </p:cNvPr>
          <p:cNvSpPr/>
          <p:nvPr/>
        </p:nvSpPr>
        <p:spPr>
          <a:xfrm rot="2856205">
            <a:off x="7158298" y="5588697"/>
            <a:ext cx="504056" cy="348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CD35C602-72EB-A054-8323-8CB7A0700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14" y="368820"/>
            <a:ext cx="6173668" cy="2947540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3FCAC14-6CEE-D797-761A-89E9520AE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000" y="109256"/>
            <a:ext cx="8424862" cy="648071"/>
          </a:xfrm>
        </p:spPr>
        <p:txBody>
          <a:bodyPr/>
          <a:lstStyle/>
          <a:p>
            <a:pPr algn="ctr"/>
            <a:r>
              <a:rPr lang="en-GB" dirty="0"/>
              <a:t>Automation and labour markets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3800483-AA91-CA01-1342-7B372B8DB5FA}"/>
              </a:ext>
            </a:extLst>
          </p:cNvPr>
          <p:cNvSpPr txBox="1"/>
          <p:nvPr/>
        </p:nvSpPr>
        <p:spPr>
          <a:xfrm>
            <a:off x="6114536" y="3602889"/>
            <a:ext cx="159453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Labour-replacing</a:t>
            </a:r>
          </a:p>
          <a:p>
            <a:pPr algn="ctr"/>
            <a:r>
              <a:rPr lang="en-GB" sz="1400" dirty="0"/>
              <a:t>Also for cognitive and jobs in the service economy</a:t>
            </a:r>
          </a:p>
        </p:txBody>
      </p:sp>
      <p:sp>
        <p:nvSpPr>
          <p:cNvPr id="20" name="Freccia giù 19">
            <a:extLst>
              <a:ext uri="{FF2B5EF4-FFF2-40B4-BE49-F238E27FC236}">
                <a16:creationId xmlns:a16="http://schemas.microsoft.com/office/drawing/2014/main" id="{1DDA9FBC-0BD5-3B74-9085-F226117F435A}"/>
              </a:ext>
            </a:extLst>
          </p:cNvPr>
          <p:cNvSpPr/>
          <p:nvPr/>
        </p:nvSpPr>
        <p:spPr>
          <a:xfrm>
            <a:off x="6418907" y="3386810"/>
            <a:ext cx="492894" cy="189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409717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A82DB61-FA27-0164-F8A6-4B4D154A7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What is this module about?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093AD-2AA0-59F2-0E82-327FC1AEE81A}"/>
              </a:ext>
            </a:extLst>
          </p:cNvPr>
          <p:cNvSpPr txBox="1"/>
          <p:nvPr/>
        </p:nvSpPr>
        <p:spPr>
          <a:xfrm>
            <a:off x="1115616" y="2564904"/>
            <a:ext cx="664983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New work arrangements (platform work, remote work)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Algorithmic management of work relations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How to cope with labour displacement: towards a basic income</a:t>
            </a:r>
          </a:p>
        </p:txBody>
      </p:sp>
    </p:spTree>
    <p:extLst>
      <p:ext uri="{BB962C8B-B14F-4D97-AF65-F5344CB8AC3E}">
        <p14:creationId xmlns:p14="http://schemas.microsoft.com/office/powerpoint/2010/main" val="175172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391225" y="697477"/>
            <a:ext cx="5616624" cy="4536504"/>
          </a:xfrm>
        </p:spPr>
        <p:txBody>
          <a:bodyPr/>
          <a:lstStyle/>
          <a:p>
            <a:r>
              <a:rPr lang="en-GB" dirty="0"/>
              <a:t>Platform Work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71431" y="5053482"/>
            <a:ext cx="5256212" cy="425450"/>
          </a:xfrm>
        </p:spPr>
        <p:txBody>
          <a:bodyPr/>
          <a:lstStyle/>
          <a:p>
            <a:r>
              <a:rPr lang="it-IT" dirty="0"/>
              <a:t>Emanuele </a:t>
            </a:r>
            <a:r>
              <a:rPr lang="it-IT" dirty="0" err="1"/>
              <a:t>Menegatti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571431" y="5489482"/>
            <a:ext cx="5832748" cy="791418"/>
          </a:xfrm>
        </p:spPr>
        <p:txBody>
          <a:bodyPr/>
          <a:lstStyle/>
          <a:p>
            <a:r>
              <a:rPr lang="it-IT" dirty="0"/>
              <a:t>Professor of </a:t>
            </a:r>
            <a:r>
              <a:rPr lang="it-IT" dirty="0" err="1"/>
              <a:t>Labour</a:t>
            </a:r>
            <a:r>
              <a:rPr lang="it-IT" dirty="0"/>
              <a:t> Law </a:t>
            </a:r>
          </a:p>
          <a:p>
            <a:r>
              <a:rPr lang="it-IT" sz="1600" dirty="0" err="1"/>
              <a:t>e.menegatti@unibo.it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6AA81FF-E857-C14B-9B00-689B0C76B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57" y="1460858"/>
            <a:ext cx="6224691" cy="4752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D8807D-A4AD-B34F-8DBA-92C14CCFCFDB}"/>
              </a:ext>
            </a:extLst>
          </p:cNvPr>
          <p:cNvSpPr txBox="1"/>
          <p:nvPr/>
        </p:nvSpPr>
        <p:spPr>
          <a:xfrm>
            <a:off x="5098135" y="1787140"/>
            <a:ext cx="1728192" cy="292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00" u="none"/>
              <a:t>Crowdworking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3EE869-8E1A-424C-86D4-8A52DFD170DE}"/>
              </a:ext>
            </a:extLst>
          </p:cNvPr>
          <p:cNvSpPr txBox="1"/>
          <p:nvPr/>
        </p:nvSpPr>
        <p:spPr>
          <a:xfrm>
            <a:off x="493168" y="1180544"/>
            <a:ext cx="2076903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00" u="none">
                <a:solidFill>
                  <a:schemeClr val="tx1"/>
                </a:solidFill>
              </a:rPr>
              <a:t>micro-tasks, highly standardised, repetitive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90A4556-2147-6140-90B8-1525787E00AE}"/>
              </a:ext>
            </a:extLst>
          </p:cNvPr>
          <p:cNvSpPr txBox="1"/>
          <p:nvPr/>
        </p:nvSpPr>
        <p:spPr>
          <a:xfrm>
            <a:off x="415616" y="5920472"/>
            <a:ext cx="2076903" cy="492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00" u="none"/>
              <a:t>Tasks requiring physical delivery of manual services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D2E6A2-933F-BF41-A204-54715B3C27A9}"/>
              </a:ext>
            </a:extLst>
          </p:cNvPr>
          <p:cNvSpPr txBox="1"/>
          <p:nvPr/>
        </p:nvSpPr>
        <p:spPr>
          <a:xfrm>
            <a:off x="6811419" y="1207474"/>
            <a:ext cx="218245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00" u="none"/>
              <a:t>Tasks, often full self-contained projects </a:t>
            </a:r>
          </a:p>
        </p:txBody>
      </p:sp>
      <p:sp>
        <p:nvSpPr>
          <p:cNvPr id="24" name="Segnaposto testo 1">
            <a:extLst>
              <a:ext uri="{FF2B5EF4-FFF2-40B4-BE49-F238E27FC236}">
                <a16:creationId xmlns:a16="http://schemas.microsoft.com/office/drawing/2014/main" id="{1FE2FF84-4FB0-3F4F-88E6-C7862BC35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426" y="140082"/>
            <a:ext cx="8424862" cy="648071"/>
          </a:xfrm>
        </p:spPr>
        <p:txBody>
          <a:bodyPr/>
          <a:lstStyle/>
          <a:p>
            <a:pPr algn="ctr"/>
            <a:r>
              <a:rPr lang="it-IT" dirty="0"/>
              <a:t>Platform Economy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7B9052-3D6F-F942-B519-CB921A37C2C8}"/>
              </a:ext>
            </a:extLst>
          </p:cNvPr>
          <p:cNvSpPr txBox="1"/>
          <p:nvPr/>
        </p:nvSpPr>
        <p:spPr>
          <a:xfrm>
            <a:off x="3427578" y="1272876"/>
            <a:ext cx="228884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Online labour platforms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2AB3615-5870-3F49-BCA1-9F2903D3144B}"/>
              </a:ext>
            </a:extLst>
          </p:cNvPr>
          <p:cNvSpPr txBox="1"/>
          <p:nvPr/>
        </p:nvSpPr>
        <p:spPr>
          <a:xfrm>
            <a:off x="3464592" y="5714317"/>
            <a:ext cx="228884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On-location labour platforms</a:t>
            </a:r>
          </a:p>
        </p:txBody>
      </p:sp>
      <p:sp>
        <p:nvSpPr>
          <p:cNvPr id="2" name="Esplosione 2 1">
            <a:extLst>
              <a:ext uri="{FF2B5EF4-FFF2-40B4-BE49-F238E27FC236}">
                <a16:creationId xmlns:a16="http://schemas.microsoft.com/office/drawing/2014/main" id="{BCA67CB6-88E7-4A48-962A-8509B0F184BC}"/>
              </a:ext>
            </a:extLst>
          </p:cNvPr>
          <p:cNvSpPr/>
          <p:nvPr/>
        </p:nvSpPr>
        <p:spPr>
          <a:xfrm>
            <a:off x="628302" y="4205782"/>
            <a:ext cx="2620704" cy="14534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177A05-EE95-B14D-8FD1-C373AA0129AC}"/>
              </a:ext>
            </a:extLst>
          </p:cNvPr>
          <p:cNvSpPr txBox="1"/>
          <p:nvPr/>
        </p:nvSpPr>
        <p:spPr>
          <a:xfrm>
            <a:off x="1051042" y="4612312"/>
            <a:ext cx="1583804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bg1"/>
                </a:solidFill>
              </a:rPr>
              <a:t>Ride-hailing</a:t>
            </a:r>
          </a:p>
          <a:p>
            <a:pPr algn="ctr"/>
            <a:r>
              <a:rPr lang="en-GB" sz="1500" b="1" dirty="0">
                <a:solidFill>
                  <a:schemeClr val="bg1"/>
                </a:solidFill>
              </a:rPr>
              <a:t>Food delivery</a:t>
            </a:r>
          </a:p>
          <a:p>
            <a:pPr algn="ctr"/>
            <a:r>
              <a:rPr lang="en-GB" sz="1500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8" name="Esplosione 2 7">
            <a:extLst>
              <a:ext uri="{FF2B5EF4-FFF2-40B4-BE49-F238E27FC236}">
                <a16:creationId xmlns:a16="http://schemas.microsoft.com/office/drawing/2014/main" id="{2402AF3F-A9D6-944B-AC7E-AB1BC2F86418}"/>
              </a:ext>
            </a:extLst>
          </p:cNvPr>
          <p:cNvSpPr/>
          <p:nvPr/>
        </p:nvSpPr>
        <p:spPr>
          <a:xfrm>
            <a:off x="2268769" y="6002811"/>
            <a:ext cx="1280732" cy="94483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F9D68CF-7152-0649-9CCE-04D8B638CD02}"/>
              </a:ext>
            </a:extLst>
          </p:cNvPr>
          <p:cNvSpPr txBox="1"/>
          <p:nvPr/>
        </p:nvSpPr>
        <p:spPr>
          <a:xfrm>
            <a:off x="2186309" y="6291847"/>
            <a:ext cx="136319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38310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2E6B07E-CC58-D042-B4C2-4E410EA38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553" y="79058"/>
            <a:ext cx="8424862" cy="648071"/>
          </a:xfrm>
        </p:spPr>
        <p:txBody>
          <a:bodyPr/>
          <a:lstStyle/>
          <a:p>
            <a:pPr algn="ctr"/>
            <a:r>
              <a:rPr lang="en-GB" dirty="0"/>
              <a:t>Skills-Mismatch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CD8D88-9E71-2B4E-BAE1-5014D93BC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962"/>
            <a:ext cx="5557687" cy="3245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5C3441-E24A-D54B-A7CD-1465D5AB23E3}"/>
              </a:ext>
            </a:extLst>
          </p:cNvPr>
          <p:cNvSpPr txBox="1"/>
          <p:nvPr/>
        </p:nvSpPr>
        <p:spPr>
          <a:xfrm>
            <a:off x="1979712" y="3059668"/>
            <a:ext cx="2448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/>
              <a:t>Skill level required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858A63-E9F5-A342-A4B8-65A14390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0" y="2047458"/>
            <a:ext cx="8582967" cy="4466856"/>
          </a:xfrm>
          <a:prstGeom prst="rect">
            <a:avLst/>
          </a:prstGeom>
        </p:spPr>
      </p:pic>
      <p:sp>
        <p:nvSpPr>
          <p:cNvPr id="9" name="Esplosione 2 8">
            <a:extLst>
              <a:ext uri="{FF2B5EF4-FFF2-40B4-BE49-F238E27FC236}">
                <a16:creationId xmlns:a16="http://schemas.microsoft.com/office/drawing/2014/main" id="{5AB97A92-2EF8-E841-B2B3-8C65F1A8ED32}"/>
              </a:ext>
            </a:extLst>
          </p:cNvPr>
          <p:cNvSpPr/>
          <p:nvPr/>
        </p:nvSpPr>
        <p:spPr>
          <a:xfrm>
            <a:off x="6084168" y="260648"/>
            <a:ext cx="2556247" cy="150981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61A470A-962D-9545-BD55-4FF6DA770FDD}"/>
              </a:ext>
            </a:extLst>
          </p:cNvPr>
          <p:cNvSpPr txBox="1"/>
          <p:nvPr/>
        </p:nvSpPr>
        <p:spPr>
          <a:xfrm>
            <a:off x="6678215" y="579291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80%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Low-Skilled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17392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AFA713A-77D3-4344-9F31-D8BDF23FC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7" y="298539"/>
            <a:ext cx="8424862" cy="648071"/>
          </a:xfrm>
        </p:spPr>
        <p:txBody>
          <a:bodyPr/>
          <a:lstStyle/>
          <a:p>
            <a:pPr algn="ctr"/>
            <a:r>
              <a:rPr lang="en-GB" dirty="0"/>
              <a:t>The Size of platform economy in the EU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59A226-E3B2-4D44-90E8-A705A0C30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1" y="946610"/>
            <a:ext cx="8586955" cy="45405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00449B-C1B5-534C-937D-86B9AFB198B4}"/>
              </a:ext>
            </a:extLst>
          </p:cNvPr>
          <p:cNvSpPr txBox="1"/>
          <p:nvPr/>
        </p:nvSpPr>
        <p:spPr>
          <a:xfrm>
            <a:off x="444920" y="5596497"/>
            <a:ext cx="41767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Main &gt;50% of total income</a:t>
            </a:r>
          </a:p>
          <a:p>
            <a:r>
              <a:rPr lang="en-GB" sz="1500" b="1" dirty="0">
                <a:solidFill>
                  <a:schemeClr val="accent6">
                    <a:lumMod val="75000"/>
                  </a:schemeClr>
                </a:solidFill>
              </a:rPr>
              <a:t>Secondary 25-50%</a:t>
            </a:r>
          </a:p>
          <a:p>
            <a:r>
              <a:rPr lang="en-GB" sz="1500" b="1" dirty="0">
                <a:solidFill>
                  <a:schemeClr val="bg1">
                    <a:lumMod val="50000"/>
                  </a:schemeClr>
                </a:solidFill>
              </a:rPr>
              <a:t>Marginal &lt;25%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A9E7F6-AB47-9745-AD33-C8696EF82410}"/>
              </a:ext>
            </a:extLst>
          </p:cNvPr>
          <p:cNvSpPr txBox="1"/>
          <p:nvPr/>
        </p:nvSpPr>
        <p:spPr>
          <a:xfrm>
            <a:off x="2987824" y="816638"/>
            <a:ext cx="31683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PLATFORM WORKERS</a:t>
            </a:r>
          </a:p>
        </p:txBody>
      </p:sp>
    </p:spTree>
    <p:extLst>
      <p:ext uri="{BB962C8B-B14F-4D97-AF65-F5344CB8AC3E}">
        <p14:creationId xmlns:p14="http://schemas.microsoft.com/office/powerpoint/2010/main" val="3463714053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14834</TotalTime>
  <Words>1735</Words>
  <Application>Microsoft Office PowerPoint</Application>
  <PresentationFormat>Presentazione su schermo (4:3)</PresentationFormat>
  <Paragraphs>329</Paragraphs>
  <Slides>32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Classification of Work Relations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Emanuele Menegatti</cp:lastModifiedBy>
  <cp:revision>429</cp:revision>
  <cp:lastPrinted>2022-04-02T09:44:09Z</cp:lastPrinted>
  <dcterms:created xsi:type="dcterms:W3CDTF">2017-11-13T10:11:35Z</dcterms:created>
  <dcterms:modified xsi:type="dcterms:W3CDTF">2024-11-29T13:43:04Z</dcterms:modified>
</cp:coreProperties>
</file>